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0"/>
  </p:handoutMasterIdLst>
  <p:sldIdLst>
    <p:sldId id="261" r:id="rId2"/>
    <p:sldId id="262" r:id="rId3"/>
    <p:sldId id="263" r:id="rId4"/>
    <p:sldId id="286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95" r:id="rId13"/>
    <p:sldId id="273" r:id="rId14"/>
    <p:sldId id="274" r:id="rId15"/>
    <p:sldId id="275" r:id="rId16"/>
    <p:sldId id="287" r:id="rId17"/>
    <p:sldId id="294" r:id="rId18"/>
    <p:sldId id="293" r:id="rId19"/>
    <p:sldId id="276" r:id="rId20"/>
    <p:sldId id="280" r:id="rId21"/>
    <p:sldId id="281" r:id="rId22"/>
    <p:sldId id="282" r:id="rId23"/>
    <p:sldId id="283" r:id="rId24"/>
    <p:sldId id="284" r:id="rId25"/>
    <p:sldId id="290" r:id="rId26"/>
    <p:sldId id="291" r:id="rId27"/>
    <p:sldId id="285" r:id="rId28"/>
    <p:sldId id="292" r:id="rId29"/>
  </p:sldIdLst>
  <p:sldSz cx="9144000" cy="6858000" type="screen4x3"/>
  <p:notesSz cx="6797675" cy="987425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cat>
            <c:strRef>
              <c:f>Munka1!$A$2:$A$4</c:f>
              <c:strCache>
                <c:ptCount val="3"/>
                <c:pt idx="0">
                  <c:v>250000 Rekreációs</c:v>
                </c:pt>
                <c:pt idx="1">
                  <c:v>200000 Béren kívüli</c:v>
                </c:pt>
                <c:pt idx="2">
                  <c:v>450000 Összesen</c:v>
                </c:pt>
              </c:strCache>
            </c:strRef>
          </c:cat>
          <c:val>
            <c:numRef>
              <c:f>Munka1!$B$2:$B$4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960121669656814"/>
          <c:y val="0.35852717611829599"/>
          <c:w val="0.31113951541012225"/>
          <c:h val="0.3058828912244875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6B4DC-D65B-4849-B116-9891ACF334DB}" type="datetimeFigureOut">
              <a:rPr lang="hu-HU" smtClean="0"/>
              <a:t>2014.12.16.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8AC47-9E89-4FA9-ACF3-59F3427E280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0197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845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054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24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59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4116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35064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3912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6539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420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913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711045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44666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28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 smtClean="0">
                <a:solidFill>
                  <a:schemeClr val="accent4"/>
                </a:solidFill>
                <a:latin typeface="Arial Black" panose="020B0A04020102020204" pitchFamily="34" charset="0"/>
              </a:rPr>
              <a:t>SZEMÉLYI JÖVEDELEMADÓ, KATA</a:t>
            </a:r>
            <a:br>
              <a:rPr lang="hu-HU" b="1" dirty="0" smtClean="0">
                <a:solidFill>
                  <a:schemeClr val="accent4"/>
                </a:solidFill>
                <a:latin typeface="Arial Black" panose="020B0A04020102020204" pitchFamily="34" charset="0"/>
              </a:rPr>
            </a:br>
            <a:r>
              <a:rPr lang="hu-HU" b="1" dirty="0" smtClean="0">
                <a:solidFill>
                  <a:schemeClr val="accent4"/>
                </a:solidFill>
                <a:latin typeface="Arial Black" panose="020B0A04020102020204" pitchFamily="34" charset="0"/>
              </a:rPr>
              <a:t>2015.</a:t>
            </a:r>
            <a:br>
              <a:rPr lang="hu-HU" b="1" dirty="0" smtClean="0">
                <a:solidFill>
                  <a:schemeClr val="accent4"/>
                </a:solidFill>
                <a:latin typeface="Arial Black" panose="020B0A04020102020204" pitchFamily="34" charset="0"/>
              </a:rPr>
            </a:br>
            <a:endParaRPr lang="hu-HU" b="1" dirty="0">
              <a:solidFill>
                <a:schemeClr val="accent4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611560" y="4941168"/>
            <a:ext cx="7854696" cy="384448"/>
          </a:xfrm>
        </p:spPr>
        <p:txBody>
          <a:bodyPr/>
          <a:lstStyle/>
          <a:p>
            <a:r>
              <a:rPr lang="hu-HU" altLang="hu-HU" b="1" dirty="0"/>
              <a:t>Kihirdetve: Magyar Közlöny 161. szám</a:t>
            </a:r>
            <a:br>
              <a:rPr lang="hu-HU" altLang="hu-HU" b="1" dirty="0"/>
            </a:br>
            <a:r>
              <a:rPr lang="hu-HU" altLang="hu-HU" b="1" dirty="0"/>
              <a:t>2014. november 26., </a:t>
            </a:r>
            <a:r>
              <a:rPr lang="hu-HU" altLang="hu-HU" b="1" dirty="0" smtClean="0"/>
              <a:t>szerda</a:t>
            </a:r>
          </a:p>
          <a:p>
            <a:r>
              <a:rPr lang="hu-HU" sz="2400" b="1" dirty="0" smtClean="0"/>
              <a:t>2014. évi LXXIV. törvény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97526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>
                <a:latin typeface="Arial Black" panose="020B0A04020102020204" pitchFamily="34" charset="0"/>
              </a:rPr>
              <a:t>NYUGDÍJBIZTOSÍTÁSI </a:t>
            </a:r>
            <a:r>
              <a:rPr lang="hu-HU" sz="3600" b="1" dirty="0" smtClean="0">
                <a:latin typeface="Arial Black" panose="020B0A04020102020204" pitchFamily="34" charset="0"/>
              </a:rPr>
              <a:t>NYILATKOZAT (3)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4929412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1800" dirty="0" smtClean="0">
                <a:latin typeface="+mj-lt"/>
              </a:rPr>
              <a:t>2015-ös adóévre tett nyilatkozatok alapján </a:t>
            </a:r>
            <a:r>
              <a:rPr lang="hu-HU" sz="1800" dirty="0" smtClean="0">
                <a:solidFill>
                  <a:schemeClr val="accent2"/>
                </a:solidFill>
                <a:latin typeface="+mj-lt"/>
              </a:rPr>
              <a:t>az adóhatóság </a:t>
            </a:r>
            <a:r>
              <a:rPr lang="hu-HU" sz="1800" dirty="0" smtClean="0">
                <a:latin typeface="+mj-lt"/>
              </a:rPr>
              <a:t>a törvényben meghatározott feltételek megléte esetén (nincs az adóhatóságnál nyilvántartott tartozása, az adóbevallás alapján fizetendő adót megfizette) a magánszemély által meghatározott összeget </a:t>
            </a:r>
            <a:r>
              <a:rPr lang="hu-HU" sz="1800" dirty="0" smtClean="0">
                <a:solidFill>
                  <a:srgbClr val="FF0000"/>
                </a:solidFill>
                <a:latin typeface="+mj-lt"/>
              </a:rPr>
              <a:t>szerződésenként</a:t>
            </a:r>
            <a:r>
              <a:rPr lang="hu-HU" sz="1800" dirty="0" smtClean="0">
                <a:latin typeface="+mj-lt"/>
              </a:rPr>
              <a:t> </a:t>
            </a:r>
            <a:r>
              <a:rPr lang="hu-HU" sz="1800" dirty="0" smtClean="0">
                <a:solidFill>
                  <a:schemeClr val="accent2"/>
                </a:solidFill>
                <a:latin typeface="+mj-lt"/>
              </a:rPr>
              <a:t>a biztosító pénzforgalmi számlájára utalja.</a:t>
            </a:r>
            <a:r>
              <a:rPr lang="hu-HU" sz="1800" dirty="0" smtClean="0">
                <a:latin typeface="+mj-lt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800" dirty="0" smtClean="0">
                <a:latin typeface="+mj-lt"/>
              </a:rPr>
              <a:t>Ez az új szabály azt jelenti, hogy több nyugdíjbiztosítási szerződés esetén nem csak egy jelölhető meg, hanem valamennyi szerződésre utal az adóhatóság.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800" dirty="0" smtClean="0">
                <a:latin typeface="+mj-lt"/>
              </a:rPr>
              <a:t>A törvény tételesen meghatározza az eljárási rendet azokra az esetekre, amikor a teljesítéskor a rendelkezés alapjául szolgáló </a:t>
            </a:r>
            <a:r>
              <a:rPr lang="hu-HU" sz="1800" dirty="0" smtClean="0">
                <a:solidFill>
                  <a:srgbClr val="FF0000"/>
                </a:solidFill>
                <a:latin typeface="+mj-lt"/>
              </a:rPr>
              <a:t>biztosítási szerződéssel már nem rendelkezik</a:t>
            </a:r>
            <a:r>
              <a:rPr lang="hu-HU" sz="1800" dirty="0" smtClean="0">
                <a:latin typeface="+mj-lt"/>
              </a:rPr>
              <a:t> a magánszemély. </a:t>
            </a:r>
          </a:p>
          <a:p>
            <a:pPr marL="0" indent="0" algn="just">
              <a:buNone/>
            </a:pPr>
            <a:r>
              <a:rPr lang="hu-HU" sz="1800" b="1" dirty="0" smtClean="0">
                <a:solidFill>
                  <a:schemeClr val="accent2"/>
                </a:solidFill>
                <a:latin typeface="+mj-lt"/>
              </a:rPr>
              <a:t>E szerint:</a:t>
            </a:r>
          </a:p>
          <a:p>
            <a:pPr algn="just"/>
            <a:r>
              <a:rPr lang="hu-HU" sz="1800" dirty="0" smtClean="0">
                <a:latin typeface="+mj-lt"/>
              </a:rPr>
              <a:t>Ha a szerződő magánszemély helyébe egy másik személy lép, akkor a biztosító a szerződésen az átutalt összeget jóváírja feltéve, hogy visszafizetési kötelezettség nem keletkezett;</a:t>
            </a:r>
          </a:p>
          <a:p>
            <a:pPr algn="just"/>
            <a:r>
              <a:rPr lang="hu-HU" sz="1800" dirty="0" smtClean="0">
                <a:latin typeface="+mj-lt"/>
              </a:rPr>
              <a:t>Nyugdíjszolgáltatás miatti megszűnés esetén a szerződőnek utalja;</a:t>
            </a:r>
          </a:p>
          <a:p>
            <a:pPr algn="just"/>
            <a:r>
              <a:rPr lang="hu-HU" sz="1800" dirty="0" smtClean="0">
                <a:latin typeface="+mj-lt"/>
              </a:rPr>
              <a:t>Más esetekben az adóhatóságnál erre a célra nyitott számlára utalja.</a:t>
            </a:r>
          </a:p>
          <a:p>
            <a:pPr marL="0" indent="0" algn="just">
              <a:buNone/>
            </a:pPr>
            <a:r>
              <a:rPr lang="hu-HU" sz="1800" dirty="0" smtClean="0">
                <a:latin typeface="+mj-lt"/>
              </a:rPr>
              <a:t>Ez utóbbi esetben, ha a magánszemély bizonyítja, hogy neki fel nem róható okból szűnt meg a nyugdíjbiztosítási szerződés, akkor </a:t>
            </a:r>
            <a:r>
              <a:rPr lang="hu-HU" sz="1800" dirty="0" smtClean="0">
                <a:solidFill>
                  <a:schemeClr val="accent2"/>
                </a:solidFill>
                <a:latin typeface="+mj-lt"/>
              </a:rPr>
              <a:t>az adóhatóság a magánszemély részére utalja ki </a:t>
            </a:r>
            <a:r>
              <a:rPr lang="hu-HU" sz="1800" dirty="0" smtClean="0">
                <a:latin typeface="+mj-lt"/>
              </a:rPr>
              <a:t>a nyilatkozat szerinti összeget. </a:t>
            </a:r>
          </a:p>
        </p:txBody>
      </p:sp>
    </p:spTree>
    <p:extLst>
      <p:ext uri="{BB962C8B-B14F-4D97-AF65-F5344CB8AC3E}">
        <p14:creationId xmlns:p14="http://schemas.microsoft.com/office/powerpoint/2010/main" val="131951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b="1" dirty="0">
                <a:latin typeface="Arial Black" panose="020B0A04020102020204" pitchFamily="34" charset="0"/>
              </a:rPr>
              <a:t>NYUGDÍJBIZTOSÍTÁSI </a:t>
            </a:r>
            <a:r>
              <a:rPr lang="hu-HU" sz="3600" b="1" dirty="0" smtClean="0">
                <a:latin typeface="Arial Black" panose="020B0A04020102020204" pitchFamily="34" charset="0"/>
              </a:rPr>
              <a:t>NYILATKOZAT (4)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>
                <a:latin typeface="+mj-lt"/>
              </a:rPr>
              <a:t>A rendelkezési jog gyakorlásához szükséges a </a:t>
            </a:r>
            <a:r>
              <a:rPr lang="hu-HU" sz="2000" dirty="0">
                <a:solidFill>
                  <a:srgbClr val="FF0000"/>
                </a:solidFill>
                <a:latin typeface="+mj-lt"/>
              </a:rPr>
              <a:t>biztosító által kiállított </a:t>
            </a:r>
            <a:r>
              <a:rPr lang="hu-HU" sz="2000" b="1" dirty="0">
                <a:solidFill>
                  <a:schemeClr val="accent2"/>
                </a:solidFill>
                <a:latin typeface="+mj-lt"/>
              </a:rPr>
              <a:t>igazolás,</a:t>
            </a:r>
            <a:r>
              <a:rPr lang="hu-HU" sz="2000" dirty="0">
                <a:latin typeface="+mj-lt"/>
              </a:rPr>
              <a:t> amelyről a biztosítónak </a:t>
            </a:r>
            <a:r>
              <a:rPr lang="hu-HU" sz="2000" b="1" dirty="0">
                <a:solidFill>
                  <a:schemeClr val="accent2"/>
                </a:solidFill>
                <a:latin typeface="+mj-lt"/>
              </a:rPr>
              <a:t>adatot kell szolgáltatnia</a:t>
            </a:r>
            <a:r>
              <a:rPr lang="hu-HU" sz="2000" dirty="0">
                <a:latin typeface="+mj-lt"/>
              </a:rPr>
              <a:t>. Ha az adóévben visszafizetési kötelezettséget eredményező esemény történik (pl. a szerződést részben vagy egészben visszavásárolják), akkor a biztosító az igazolást nem adhatja ki</a:t>
            </a:r>
            <a:r>
              <a:rPr lang="hu-HU" sz="2000" dirty="0" smtClean="0">
                <a:latin typeface="+mj-lt"/>
              </a:rPr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>
                <a:latin typeface="+mj-lt"/>
              </a:rPr>
              <a:t>A rendelkezési jog </a:t>
            </a:r>
            <a:r>
              <a:rPr lang="hu-HU" sz="2000" dirty="0">
                <a:solidFill>
                  <a:schemeClr val="accent2"/>
                </a:solidFill>
                <a:latin typeface="+mj-lt"/>
              </a:rPr>
              <a:t>gyakorolható akkor is</a:t>
            </a:r>
            <a:r>
              <a:rPr lang="hu-HU" sz="2000" dirty="0">
                <a:latin typeface="+mj-lt"/>
              </a:rPr>
              <a:t>, ha a magánszemély a nyilatkozat megtételekor </a:t>
            </a:r>
            <a:r>
              <a:rPr lang="hu-HU" sz="2000" dirty="0">
                <a:solidFill>
                  <a:srgbClr val="FF0000"/>
                </a:solidFill>
                <a:latin typeface="+mj-lt"/>
              </a:rPr>
              <a:t>a biztosítási szerződéssel már nem rendelkezik</a:t>
            </a:r>
            <a:r>
              <a:rPr lang="hu-HU" sz="2000" dirty="0">
                <a:latin typeface="+mj-lt"/>
              </a:rPr>
              <a:t>, feltéve hogy</a:t>
            </a:r>
          </a:p>
          <a:p>
            <a:pPr algn="just"/>
            <a:r>
              <a:rPr lang="hu-HU" sz="2000" dirty="0">
                <a:latin typeface="+mj-lt"/>
              </a:rPr>
              <a:t>a szerződő magánszemély helyébe másik személy lép, de visszafizetési kötelezettség nem keletkezik;</a:t>
            </a:r>
          </a:p>
          <a:p>
            <a:pPr algn="just"/>
            <a:r>
              <a:rPr lang="hu-HU" sz="2000" dirty="0">
                <a:latin typeface="+mj-lt"/>
              </a:rPr>
              <a:t>nyugdíjszolgáltatás miatt szűnt meg a szerződés;</a:t>
            </a:r>
          </a:p>
          <a:p>
            <a:pPr algn="just"/>
            <a:r>
              <a:rPr lang="hu-HU" sz="2000" dirty="0">
                <a:latin typeface="+mj-lt"/>
              </a:rPr>
              <a:t>a szerződés a magánszemélynek fel nem róható ok miatt szűnt meg.</a:t>
            </a:r>
          </a:p>
          <a:p>
            <a:pPr marL="0" indent="0">
              <a:buNone/>
            </a:pPr>
            <a:endParaRPr lang="hu-HU" sz="2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31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b="1" dirty="0">
                <a:latin typeface="Arial Black" panose="020B0A04020102020204" pitchFamily="34" charset="0"/>
              </a:rPr>
              <a:t>NYUGDÍJBIZTOSÍTÁSI </a:t>
            </a:r>
            <a:r>
              <a:rPr lang="hu-HU" sz="3600" b="1" dirty="0" smtClean="0">
                <a:latin typeface="Arial Black" panose="020B0A04020102020204" pitchFamily="34" charset="0"/>
              </a:rPr>
              <a:t>NYILATKOZAT (5)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6413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A más </a:t>
            </a:r>
            <a:r>
              <a:rPr lang="hu-HU" sz="2000" b="1" dirty="0" err="1" smtClean="0">
                <a:solidFill>
                  <a:schemeClr val="accent2"/>
                </a:solidFill>
                <a:latin typeface="+mj-lt"/>
              </a:rPr>
              <a:t>EGT-államban</a:t>
            </a:r>
            <a:r>
              <a:rPr lang="hu-HU" sz="2000" dirty="0" smtClean="0">
                <a:latin typeface="+mj-lt"/>
              </a:rPr>
              <a:t> letelepedett biztosítóval kötött nyugdíjbiztosítási szerződés alapján a magánszemély akkor tehet nyilatkozatot, ha a külföldi biztosító az adóhatóság által közzétett formában kiállított igazolást ad ki, amelyen a magyar biztosító által is kötelezően feltüntetendő adatokon túl szerepelteti a</a:t>
            </a:r>
          </a:p>
          <a:p>
            <a:pPr algn="just"/>
            <a:r>
              <a:rPr lang="hu-HU" sz="2000" dirty="0" smtClean="0">
                <a:latin typeface="+mj-lt"/>
              </a:rPr>
              <a:t>Nevét, székhelyét, címét és a külföldi adóhatóság által kiadott azonosító jelét;</a:t>
            </a:r>
          </a:p>
          <a:p>
            <a:pPr algn="just"/>
            <a:r>
              <a:rPr lang="hu-HU" sz="2000" dirty="0" smtClean="0">
                <a:latin typeface="+mj-lt"/>
              </a:rPr>
              <a:t>Az állam nevét, ahol letelepedett;</a:t>
            </a:r>
          </a:p>
          <a:p>
            <a:pPr algn="just"/>
            <a:r>
              <a:rPr lang="hu-HU" sz="2000" dirty="0" smtClean="0">
                <a:latin typeface="+mj-lt"/>
              </a:rPr>
              <a:t>Igazolja, hogy a szerződés az Szja tv. Szerinti nyugdíjbiztosítási szerződés;</a:t>
            </a:r>
          </a:p>
          <a:p>
            <a:pPr algn="just"/>
            <a:r>
              <a:rPr lang="hu-HU" sz="2000" dirty="0" smtClean="0">
                <a:latin typeface="+mj-lt"/>
              </a:rPr>
              <a:t>Kötelezettséget vállal az adóhatóság által utalt összeg szerződésen történő jóváírására;</a:t>
            </a:r>
          </a:p>
          <a:p>
            <a:pPr algn="just"/>
            <a:r>
              <a:rPr lang="hu-HU" sz="2000" dirty="0" smtClean="0">
                <a:latin typeface="+mj-lt"/>
              </a:rPr>
              <a:t>Vállalja a magyar biztosítót terhelő adatszolgáltatási kötelezettséget.</a:t>
            </a:r>
          </a:p>
          <a:p>
            <a:pPr marL="0" indent="0" algn="just">
              <a:buNone/>
            </a:pP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Amennyiben a magánszemély külföldi biztosítóval kötött szerződés alapján kíván rendelkezni,</a:t>
            </a:r>
            <a:r>
              <a:rPr lang="hu-HU" sz="2000" dirty="0" smtClean="0">
                <a:latin typeface="+mj-lt"/>
              </a:rPr>
              <a:t> akkor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az adóhatóság közreműködése nélkül elkészített bevallást </a:t>
            </a:r>
            <a:r>
              <a:rPr lang="hu-HU" sz="2000" dirty="0" smtClean="0">
                <a:latin typeface="+mj-lt"/>
              </a:rPr>
              <a:t>kell benyújtania. 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236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>
                <a:latin typeface="Arial Black" panose="020B0A04020102020204" pitchFamily="34" charset="0"/>
              </a:rPr>
              <a:t>NYUGDÍJBIZTOSÍTÁSI </a:t>
            </a:r>
            <a:r>
              <a:rPr lang="hu-HU" sz="3600" b="1" dirty="0" smtClean="0">
                <a:latin typeface="Arial Black" panose="020B0A04020102020204" pitchFamily="34" charset="0"/>
              </a:rPr>
              <a:t>NYILATKOZAT (6)</a:t>
            </a:r>
            <a:endParaRPr lang="hu-HU" sz="3600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5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Ha a magánszemély nyugdíjbiztosítási szolgáltatásnak nem megfelelő vagyoni értéket von ki (a szerződést részben vagy egészben visszavásárolja stb.), akkor az adóhatóság által a nyugdíjbiztosítás alapján átutalt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összeget 20 százalékkal növelten vissza kell fizetnie.</a:t>
            </a:r>
            <a:r>
              <a:rPr lang="hu-HU" sz="2000" dirty="0" smtClean="0">
                <a:latin typeface="+mj-lt"/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rendelkezés azokra az átutalásokra is vonatkozik, amelyeket a korábbi szerződők nyilatkozatai alapján utalt az adóhatóság.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visszafizetendő összeget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a biztosító állapítja meg</a:t>
            </a:r>
            <a:r>
              <a:rPr lang="hu-HU" sz="2000" dirty="0" smtClean="0">
                <a:latin typeface="+mj-lt"/>
              </a:rPr>
              <a:t>, vonja le, vallja be és fizeti meg feltéve, hogy a kifizetésre kerülő összeg erre fedezetet nyújt.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Abban az esetben, ha külföldi biztosítóval kötött nyugdíjbiztosítási szerződésnél keletkezik a visszafizetési kötelezettség, vagy ha a kifizetésre kerülő összeg nem nyújt fedezetet a levonásra, azt a magánszemélynek kell rendeznie az adóhatóság közreműködése nélkül elkészített adóbevallásban.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923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124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hu-HU" sz="2800" dirty="0" smtClean="0">
                <a:latin typeface="Arial Black" pitchFamily="34" charset="0"/>
                <a:cs typeface="Times New Roman" pitchFamily="18" charset="0"/>
              </a:rPr>
              <a:t>Egyes meghatározott és béren kívüli juttatások (1)</a:t>
            </a:r>
            <a:endParaRPr lang="hu-HU" sz="28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76064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1900" dirty="0" smtClean="0">
                <a:latin typeface="+mj-lt"/>
              </a:rPr>
              <a:t>2015. január 1-jétől – továbbra is - az egyes meghatározott, valamint a béren kívüli juttatások esetén az adó alapja a juttatás értékének az </a:t>
            </a:r>
            <a:r>
              <a:rPr lang="hu-HU" sz="1900" dirty="0" smtClean="0">
                <a:solidFill>
                  <a:srgbClr val="FF0000"/>
                </a:solidFill>
                <a:latin typeface="+mj-lt"/>
              </a:rPr>
              <a:t>1, 19-szerese.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900" dirty="0" smtClean="0">
                <a:latin typeface="+mj-lt"/>
              </a:rPr>
              <a:t>A személyi jövedelemadó mértéke </a:t>
            </a:r>
            <a:r>
              <a:rPr lang="hu-HU" sz="1900" dirty="0" smtClean="0">
                <a:solidFill>
                  <a:schemeClr val="accent2"/>
                </a:solidFill>
                <a:latin typeface="+mj-lt"/>
              </a:rPr>
              <a:t>16 százalék.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900" dirty="0" smtClean="0">
                <a:solidFill>
                  <a:schemeClr val="accent2"/>
                </a:solidFill>
                <a:latin typeface="+mj-lt"/>
              </a:rPr>
              <a:t>Az egészségügyi hozzájárulás alapja </a:t>
            </a:r>
            <a:r>
              <a:rPr lang="hu-HU" sz="1900" dirty="0" smtClean="0">
                <a:latin typeface="+mj-lt"/>
              </a:rPr>
              <a:t>azonos az adóalappal, mértéke az egyes meghatározott juttatások után </a:t>
            </a:r>
            <a:r>
              <a:rPr lang="hu-HU" sz="1900" dirty="0" smtClean="0">
                <a:solidFill>
                  <a:schemeClr val="accent2"/>
                </a:solidFill>
                <a:latin typeface="+mj-lt"/>
              </a:rPr>
              <a:t>27</a:t>
            </a:r>
            <a:r>
              <a:rPr lang="hu-HU" sz="1900" dirty="0" smtClean="0">
                <a:latin typeface="+mj-lt"/>
              </a:rPr>
              <a:t>, a béren kívüli juttatások után pedig </a:t>
            </a:r>
            <a:r>
              <a:rPr lang="hu-HU" sz="1900" dirty="0" smtClean="0">
                <a:solidFill>
                  <a:schemeClr val="accent2"/>
                </a:solidFill>
                <a:latin typeface="+mj-lt"/>
              </a:rPr>
              <a:t>14 </a:t>
            </a:r>
            <a:r>
              <a:rPr lang="hu-HU" sz="1900" dirty="0" smtClean="0">
                <a:latin typeface="+mj-lt"/>
              </a:rPr>
              <a:t>százalék.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900" dirty="0" smtClean="0">
                <a:latin typeface="+mj-lt"/>
              </a:rPr>
              <a:t>Nem változik azon juttatások köre, amely az Szja tv. 71. §</a:t>
            </a:r>
            <a:r>
              <a:rPr lang="hu-HU" sz="1900" dirty="0" err="1" smtClean="0">
                <a:latin typeface="+mj-lt"/>
              </a:rPr>
              <a:t>-a</a:t>
            </a:r>
            <a:r>
              <a:rPr lang="hu-HU" sz="1900" dirty="0" smtClean="0">
                <a:latin typeface="+mj-lt"/>
              </a:rPr>
              <a:t> alapján béren kívüli juttatásnak minősül. Az egyes béren kívüli juttatásoknál meghatározott </a:t>
            </a:r>
            <a:r>
              <a:rPr lang="hu-HU" sz="1900" dirty="0" smtClean="0">
                <a:solidFill>
                  <a:srgbClr val="FF0000"/>
                </a:solidFill>
                <a:latin typeface="+mj-lt"/>
              </a:rPr>
              <a:t>értékhatár feletti rész </a:t>
            </a:r>
            <a:r>
              <a:rPr lang="hu-HU" sz="1900" dirty="0" smtClean="0">
                <a:latin typeface="+mj-lt"/>
              </a:rPr>
              <a:t>egyes meghatározott juttatásnak minősül.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900" dirty="0" smtClean="0">
                <a:solidFill>
                  <a:srgbClr val="FF0000"/>
                </a:solidFill>
                <a:latin typeface="+mj-lt"/>
              </a:rPr>
              <a:t>Fontos változás azonban, </a:t>
            </a:r>
            <a:r>
              <a:rPr lang="hu-HU" sz="1900" dirty="0" smtClean="0">
                <a:latin typeface="+mj-lt"/>
              </a:rPr>
              <a:t>hogy a SZÉP kártyára utalt összegek kivételével adott béren kívüli juttatások együttes összege az adóévben </a:t>
            </a:r>
            <a:r>
              <a:rPr lang="hu-HU" sz="1900" dirty="0" smtClean="0">
                <a:solidFill>
                  <a:srgbClr val="FF0000"/>
                </a:solidFill>
                <a:latin typeface="+mj-lt"/>
              </a:rPr>
              <a:t>a 200 ezer forintot </a:t>
            </a:r>
            <a:r>
              <a:rPr lang="hu-HU" sz="1900" dirty="0" smtClean="0">
                <a:latin typeface="+mj-lt"/>
              </a:rPr>
              <a:t>(éves </a:t>
            </a:r>
            <a:r>
              <a:rPr lang="hu-HU" sz="1900" dirty="0" smtClean="0">
                <a:solidFill>
                  <a:srgbClr val="FF0000"/>
                </a:solidFill>
                <a:latin typeface="+mj-lt"/>
              </a:rPr>
              <a:t>keretösszeget) </a:t>
            </a:r>
            <a:r>
              <a:rPr lang="hu-HU" sz="1900" dirty="0" smtClean="0">
                <a:latin typeface="+mj-lt"/>
              </a:rPr>
              <a:t>nem haladhatja meg.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900" dirty="0" smtClean="0">
                <a:latin typeface="+mj-lt"/>
              </a:rPr>
              <a:t>Amennyiben a magánszemély munkaviszonya az adóévnek csak egy részében áll fenn, akkor a rá vonatkozó keretösszeg az éves keretösszeg jogviszonyban </a:t>
            </a:r>
            <a:r>
              <a:rPr lang="hu-HU" sz="1900" dirty="0" smtClean="0">
                <a:solidFill>
                  <a:schemeClr val="accent2"/>
                </a:solidFill>
                <a:latin typeface="+mj-lt"/>
              </a:rPr>
              <a:t>töltött napokkal arányos része lesz</a:t>
            </a:r>
            <a:r>
              <a:rPr lang="hu-HU" sz="1900" dirty="0" smtClean="0">
                <a:latin typeface="+mj-lt"/>
              </a:rPr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1900" dirty="0" smtClean="0">
                <a:latin typeface="+mj-lt"/>
              </a:rPr>
              <a:t>Ha a jogviszony a magánszemély halála miatt szűnik meg, akkor az éves keretösszeg 200 ezer forint. Az éves keretösszeget meghaladó rész egyes meghatározott juttatásnak minősül.  </a:t>
            </a:r>
          </a:p>
          <a:p>
            <a:pPr marL="0" indent="0" algn="just">
              <a:buNone/>
            </a:pPr>
            <a:r>
              <a:rPr lang="hu-HU" sz="1900" dirty="0" smtClean="0">
                <a:latin typeface="+mj-lt"/>
              </a:rPr>
              <a:t>[70. § (4), (4a) bekezdések] </a:t>
            </a:r>
            <a:endParaRPr lang="hu-HU" sz="1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612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dirty="0">
                <a:latin typeface="Arial Black" pitchFamily="34" charset="0"/>
                <a:cs typeface="Times New Roman" pitchFamily="18" charset="0"/>
              </a:rPr>
              <a:t>Egyes meghatározott és béren kívüli </a:t>
            </a:r>
            <a:r>
              <a:rPr lang="hu-HU" sz="3600" dirty="0" smtClean="0">
                <a:latin typeface="Arial Black" pitchFamily="34" charset="0"/>
                <a:cs typeface="Times New Roman" pitchFamily="18" charset="0"/>
              </a:rPr>
              <a:t>juttatások (2)</a:t>
            </a:r>
            <a:endParaRPr lang="hu-HU" sz="3600" dirty="0">
              <a:latin typeface="Arial Black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857404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2015. január 1-jétől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újabb</a:t>
            </a:r>
            <a:r>
              <a:rPr lang="hu-HU" sz="2000" dirty="0" smtClean="0">
                <a:latin typeface="+mj-lt"/>
              </a:rPr>
              <a:t> fogalom lesz, a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rekreációs keretösszeg</a:t>
            </a:r>
            <a:r>
              <a:rPr lang="hu-HU" sz="2000" dirty="0" smtClean="0">
                <a:latin typeface="+mj-lt"/>
              </a:rPr>
              <a:t>, amely az egész évben fennálló munkaviszony esetén </a:t>
            </a: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450 ezer forint</a:t>
            </a:r>
            <a:r>
              <a:rPr lang="hu-HU" sz="2000" dirty="0" smtClean="0">
                <a:latin typeface="+mj-lt"/>
              </a:rPr>
              <a:t>, ennek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arányos része</a:t>
            </a:r>
            <a:r>
              <a:rPr lang="hu-HU" sz="2000" dirty="0" smtClean="0">
                <a:latin typeface="+mj-lt"/>
              </a:rPr>
              <a:t>, ha a munkaviszony csak az év egy részében áll fenn. Ha a jogviszony a munkavállaló halála miatt szűnik meg, akkor a rekreációs keretösszeg 450 ezer forint.</a:t>
            </a:r>
          </a:p>
          <a:p>
            <a:pPr marL="0" indent="0" algn="just">
              <a:buNone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Amennyiben a magánszemély az éves keretösszeget meg nem haladó juttatása és a SZÉP kártya értékhatárt meg nem haladó juttatása együttesen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meghaladja</a:t>
            </a:r>
            <a:r>
              <a:rPr lang="hu-HU" sz="2000" dirty="0" smtClean="0">
                <a:latin typeface="+mj-lt"/>
              </a:rPr>
              <a:t> a rekreációs keretösszeget, akkor a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meghaladó rész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egyes meghatározott </a:t>
            </a:r>
            <a:r>
              <a:rPr lang="hu-HU" sz="2000" dirty="0" smtClean="0">
                <a:latin typeface="+mj-lt"/>
              </a:rPr>
              <a:t>juttatásnak minősül.</a:t>
            </a:r>
          </a:p>
          <a:p>
            <a:pPr marL="0" indent="0" algn="just">
              <a:buNone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keretösszegek számításánál a munkavállaló juttatásaként kell számításba venni a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rá tekintettel más </a:t>
            </a:r>
            <a:r>
              <a:rPr lang="hu-HU" sz="2000" dirty="0" smtClean="0">
                <a:latin typeface="+mj-lt"/>
              </a:rPr>
              <a:t>magánszemélynek juttatott értéket is. A célzott szolgáltatásra utalt összeget figyelmen kívül kell hagyni.</a:t>
            </a: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[70. § (4b), 71. § (3a) bekezdések]</a:t>
            </a:r>
          </a:p>
        </p:txBody>
      </p:sp>
    </p:spTree>
    <p:extLst>
      <p:ext uri="{BB962C8B-B14F-4D97-AF65-F5344CB8AC3E}">
        <p14:creationId xmlns:p14="http://schemas.microsoft.com/office/powerpoint/2010/main" val="146034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dirty="0">
                <a:solidFill>
                  <a:srgbClr val="336600"/>
                </a:solidFill>
                <a:latin typeface="Arial Black" pitchFamily="34" charset="0"/>
                <a:cs typeface="Times New Roman" pitchFamily="18" charset="0"/>
              </a:rPr>
              <a:t>Egyes meghatározott és béren kívüli juttatások </a:t>
            </a:r>
            <a:r>
              <a:rPr lang="hu-HU" sz="3200" dirty="0" smtClean="0">
                <a:solidFill>
                  <a:srgbClr val="336600"/>
                </a:solidFill>
                <a:latin typeface="Arial Black" pitchFamily="34" charset="0"/>
                <a:cs typeface="Times New Roman" pitchFamily="18" charset="0"/>
              </a:rPr>
              <a:t>(3)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hu-HU" sz="2400" b="1" dirty="0">
                <a:solidFill>
                  <a:schemeClr val="accent2"/>
                </a:solidFill>
              </a:rPr>
              <a:t>Az előzőek a gyakorlatban a következőket jelentik: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hu-HU" sz="2400" dirty="0">
                <a:solidFill>
                  <a:srgbClr val="993300"/>
                </a:solidFill>
              </a:rPr>
              <a:t>Amennyiben a </a:t>
            </a:r>
            <a:r>
              <a:rPr lang="hu-HU" sz="2400" dirty="0" smtClean="0">
                <a:solidFill>
                  <a:srgbClr val="993300"/>
                </a:solidFill>
              </a:rPr>
              <a:t>munkavállaló </a:t>
            </a:r>
            <a:r>
              <a:rPr lang="hu-HU" sz="2400" dirty="0">
                <a:solidFill>
                  <a:srgbClr val="993300"/>
                </a:solidFill>
              </a:rPr>
              <a:t>200 ezer forintot meg nem haladó béren kívüli juttatást </a:t>
            </a:r>
            <a:r>
              <a:rPr lang="hu-HU" sz="2400" dirty="0" smtClean="0">
                <a:solidFill>
                  <a:srgbClr val="993300"/>
                </a:solidFill>
              </a:rPr>
              <a:t>kap ( a SZÉP kártyán kívüliekre), </a:t>
            </a:r>
            <a:r>
              <a:rPr lang="hu-HU" sz="2400" dirty="0">
                <a:solidFill>
                  <a:srgbClr val="993300"/>
                </a:solidFill>
              </a:rPr>
              <a:t>akkor az adó mértéke 16 + 14 százalék. </a:t>
            </a:r>
            <a:endParaRPr lang="hu-HU" sz="2400" dirty="0" smtClean="0">
              <a:solidFill>
                <a:srgbClr val="993300"/>
              </a:solidFill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hu-HU" sz="2400" dirty="0" smtClean="0">
                <a:solidFill>
                  <a:srgbClr val="993300"/>
                </a:solidFill>
              </a:rPr>
              <a:t>Ha </a:t>
            </a:r>
            <a:r>
              <a:rPr lang="hu-HU" sz="2400" dirty="0">
                <a:solidFill>
                  <a:srgbClr val="993300"/>
                </a:solidFill>
              </a:rPr>
              <a:t>a magánszemély kizárólag SZÉP kártya formájában kap 450 ezer forint értékű juttatást, akkor az adó mértéke 16 + 14 százalék. </a:t>
            </a:r>
            <a:endParaRPr lang="hu-HU" sz="2400" dirty="0" smtClean="0">
              <a:solidFill>
                <a:srgbClr val="993300"/>
              </a:solidFill>
            </a:endParaRP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hu-HU" sz="2400" dirty="0" smtClean="0">
                <a:solidFill>
                  <a:srgbClr val="993300"/>
                </a:solidFill>
              </a:rPr>
              <a:t>Ha </a:t>
            </a:r>
            <a:r>
              <a:rPr lang="hu-HU" sz="2400" dirty="0">
                <a:solidFill>
                  <a:srgbClr val="993300"/>
                </a:solidFill>
              </a:rPr>
              <a:t>a magánszemély béren kívüli juttatása 200 ezer forint, és e mellett még kap 450 ezer forint értékű SZÉP kártya juttatást is, akkor a 450 ezer forintot meghaladó 200 ezer forint egyes meghatározott juttatásnak minősül.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98744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346050"/>
          </a:xfrm>
        </p:spPr>
        <p:txBody>
          <a:bodyPr/>
          <a:lstStyle/>
          <a:p>
            <a:r>
              <a:rPr lang="hu-HU" sz="3200" b="1" dirty="0"/>
              <a:t>Béren kívüli juttatások közterhének alakulása</a:t>
            </a:r>
            <a:br>
              <a:rPr lang="hu-HU" sz="3200" b="1" dirty="0"/>
            </a:br>
            <a:endParaRPr lang="hu-HU" sz="3200" b="1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6453336"/>
          </a:xfrm>
        </p:spPr>
        <p:txBody>
          <a:bodyPr/>
          <a:lstStyle/>
          <a:p>
            <a:pPr marL="0" indent="0">
              <a:buNone/>
            </a:pPr>
            <a:r>
              <a:rPr lang="hu-HU" sz="1200" b="1" u="sng" dirty="0" smtClean="0">
                <a:solidFill>
                  <a:schemeClr val="accent2"/>
                </a:solidFill>
              </a:rPr>
              <a:t>Megnevezés</a:t>
            </a:r>
            <a:r>
              <a:rPr lang="hu-HU" sz="1200" dirty="0"/>
              <a:t>	</a:t>
            </a:r>
            <a:r>
              <a:rPr lang="hu-HU" sz="1200" b="1" dirty="0" smtClean="0">
                <a:solidFill>
                  <a:schemeClr val="accent2"/>
                </a:solidFill>
              </a:rPr>
              <a:t>                                                </a:t>
            </a:r>
            <a:r>
              <a:rPr lang="hu-HU" sz="1200" b="1" u="sng" dirty="0" smtClean="0">
                <a:solidFill>
                  <a:schemeClr val="accent2"/>
                </a:solidFill>
              </a:rPr>
              <a:t>Közteher:</a:t>
            </a:r>
            <a:r>
              <a:rPr lang="hu-HU" sz="1200" b="1" dirty="0" smtClean="0">
                <a:solidFill>
                  <a:schemeClr val="accent2"/>
                </a:solidFill>
              </a:rPr>
              <a:t>                                                                                      </a:t>
            </a:r>
            <a:r>
              <a:rPr lang="hu-HU" sz="1200" b="1" u="sng" dirty="0" err="1" smtClean="0">
                <a:solidFill>
                  <a:schemeClr val="accent2"/>
                </a:solidFill>
              </a:rPr>
              <a:t>Közteher</a:t>
            </a:r>
            <a:r>
              <a:rPr lang="hu-HU" sz="1200" b="1" u="sng" dirty="0" smtClean="0">
                <a:solidFill>
                  <a:schemeClr val="accent2"/>
                </a:solidFill>
              </a:rPr>
              <a:t>:</a:t>
            </a:r>
          </a:p>
          <a:p>
            <a:pPr marL="0" indent="0">
              <a:buNone/>
            </a:pPr>
            <a:r>
              <a:rPr lang="hu-HU" sz="1200" dirty="0" smtClean="0"/>
              <a:t>                                                                       Béren </a:t>
            </a:r>
            <a:r>
              <a:rPr lang="hu-HU" sz="1200" dirty="0"/>
              <a:t>kívüli juttatás:	</a:t>
            </a:r>
            <a:r>
              <a:rPr lang="hu-HU" sz="1200" dirty="0" smtClean="0"/>
              <a:t>                                                       Egyes </a:t>
            </a:r>
            <a:r>
              <a:rPr lang="hu-HU" sz="1200" dirty="0"/>
              <a:t>meghatározott juttatás:</a:t>
            </a:r>
          </a:p>
          <a:p>
            <a:pPr marL="0" indent="0">
              <a:buNone/>
            </a:pPr>
            <a:r>
              <a:rPr lang="hu-HU" sz="1200" dirty="0"/>
              <a:t>	</a:t>
            </a:r>
            <a:r>
              <a:rPr lang="hu-HU" sz="1200" dirty="0" smtClean="0"/>
              <a:t>                                               a </a:t>
            </a:r>
            <a:r>
              <a:rPr lang="hu-HU" sz="1200" dirty="0"/>
              <a:t>jövedelem (</a:t>
            </a:r>
            <a:r>
              <a:rPr lang="hu-HU" sz="1200" dirty="0" smtClean="0"/>
              <a:t>juttatás)                                                                      a </a:t>
            </a:r>
            <a:r>
              <a:rPr lang="hu-HU" sz="1200" dirty="0"/>
              <a:t>jövedelem (juttatás)			</a:t>
            </a:r>
            <a:r>
              <a:rPr lang="hu-HU" sz="1200" dirty="0" smtClean="0"/>
              <a:t>                       1,19-szeresének </a:t>
            </a:r>
            <a:r>
              <a:rPr lang="hu-HU" sz="1200" dirty="0"/>
              <a:t>16 %-a </a:t>
            </a:r>
            <a:r>
              <a:rPr lang="hu-HU" sz="1200" dirty="0" smtClean="0"/>
              <a:t>SZJA,                                                      1,19-szeresének </a:t>
            </a:r>
            <a:r>
              <a:rPr lang="hu-HU" sz="1200" dirty="0"/>
              <a:t>16 %-a SZJA</a:t>
            </a:r>
            <a:r>
              <a:rPr lang="hu-HU" sz="1200" dirty="0" smtClean="0"/>
              <a:t>, </a:t>
            </a:r>
          </a:p>
          <a:p>
            <a:pPr marL="0" indent="0">
              <a:buNone/>
            </a:pPr>
            <a:r>
              <a:rPr lang="hu-HU" sz="1200" dirty="0"/>
              <a:t> </a:t>
            </a:r>
            <a:r>
              <a:rPr lang="hu-HU" sz="1200" dirty="0" smtClean="0"/>
              <a:t>                                                                                                  14</a:t>
            </a:r>
            <a:r>
              <a:rPr lang="hu-HU" sz="1200" dirty="0"/>
              <a:t>%-a EHO.		</a:t>
            </a:r>
            <a:r>
              <a:rPr lang="hu-HU" sz="1200" dirty="0" smtClean="0"/>
              <a:t>                                                          27</a:t>
            </a:r>
            <a:r>
              <a:rPr lang="hu-HU" sz="1200" dirty="0"/>
              <a:t>%-a 	EHO.			</a:t>
            </a:r>
            <a:r>
              <a:rPr lang="hu-HU" sz="1200" dirty="0" smtClean="0"/>
              <a:t>                    </a:t>
            </a:r>
            <a:r>
              <a:rPr lang="hu-HU" sz="1200" dirty="0" smtClean="0">
                <a:solidFill>
                  <a:srgbClr val="FF0000"/>
                </a:solidFill>
              </a:rPr>
              <a:t>          </a:t>
            </a:r>
            <a:r>
              <a:rPr lang="hu-HU" sz="1200" dirty="0">
                <a:solidFill>
                  <a:srgbClr val="FF0000"/>
                </a:solidFill>
              </a:rPr>
              <a:t>(35,7%)</a:t>
            </a:r>
            <a:r>
              <a:rPr lang="hu-HU" sz="1200" dirty="0"/>
              <a:t>		</a:t>
            </a:r>
            <a:r>
              <a:rPr lang="hu-HU" sz="1200" dirty="0" smtClean="0">
                <a:solidFill>
                  <a:srgbClr val="FF0000"/>
                </a:solidFill>
              </a:rPr>
              <a:t>                                                             </a:t>
            </a:r>
            <a:r>
              <a:rPr lang="hu-HU" sz="1200" dirty="0">
                <a:solidFill>
                  <a:srgbClr val="FF0000"/>
                </a:solidFill>
              </a:rPr>
              <a:t>(51,17</a:t>
            </a:r>
            <a:r>
              <a:rPr lang="hu-HU" sz="1200" dirty="0" smtClean="0">
                <a:solidFill>
                  <a:srgbClr val="FF0000"/>
                </a:solidFill>
              </a:rPr>
              <a:t>%)</a:t>
            </a:r>
          </a:p>
          <a:p>
            <a:pPr marL="0" indent="0">
              <a:buNone/>
            </a:pPr>
            <a:r>
              <a:rPr lang="hu-HU" sz="1200" b="1" dirty="0">
                <a:solidFill>
                  <a:schemeClr val="accent2"/>
                </a:solidFill>
              </a:rPr>
              <a:t>Éves rekreációs					</a:t>
            </a:r>
          </a:p>
          <a:p>
            <a:pPr marL="0" indent="0">
              <a:buNone/>
            </a:pPr>
            <a:r>
              <a:rPr lang="hu-HU" sz="1200" b="1" dirty="0">
                <a:solidFill>
                  <a:schemeClr val="accent2"/>
                </a:solidFill>
              </a:rPr>
              <a:t>keretösszege, Ft:</a:t>
            </a:r>
            <a:r>
              <a:rPr lang="hu-HU" sz="1200" dirty="0"/>
              <a:t>	</a:t>
            </a:r>
            <a:r>
              <a:rPr lang="hu-HU" sz="1200" dirty="0" smtClean="0"/>
              <a:t>                                       </a:t>
            </a:r>
            <a:r>
              <a:rPr lang="hu-HU" sz="1200" b="1" dirty="0" smtClean="0">
                <a:solidFill>
                  <a:schemeClr val="accent2"/>
                </a:solidFill>
              </a:rPr>
              <a:t>450 </a:t>
            </a:r>
            <a:r>
              <a:rPr lang="hu-HU" sz="1200" b="1" dirty="0">
                <a:solidFill>
                  <a:schemeClr val="accent2"/>
                </a:solidFill>
              </a:rPr>
              <a:t>000 Ft/év</a:t>
            </a:r>
            <a:r>
              <a:rPr lang="hu-HU" sz="1200" dirty="0"/>
              <a:t>		</a:t>
            </a:r>
            <a:r>
              <a:rPr lang="hu-HU" sz="1200" b="1" dirty="0" smtClean="0">
                <a:solidFill>
                  <a:schemeClr val="accent2"/>
                </a:solidFill>
              </a:rPr>
              <a:t>                               	felette</a:t>
            </a:r>
            <a:endParaRPr lang="hu-HU" sz="12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hu-HU" sz="1200" dirty="0"/>
              <a:t>(Szép kártyára)</a:t>
            </a:r>
          </a:p>
          <a:p>
            <a:pPr marL="0" indent="0">
              <a:buNone/>
            </a:pPr>
            <a:r>
              <a:rPr lang="hu-HU" sz="1200" b="1" dirty="0">
                <a:solidFill>
                  <a:schemeClr val="accent2"/>
                </a:solidFill>
              </a:rPr>
              <a:t>Ebből:</a:t>
            </a:r>
          </a:p>
          <a:p>
            <a:pPr marL="0" indent="0">
              <a:buNone/>
            </a:pPr>
            <a:r>
              <a:rPr lang="hu-HU" sz="1200" b="1" dirty="0"/>
              <a:t>Béren kívüli juttatás „minden más”					</a:t>
            </a:r>
            <a:endParaRPr lang="hu-HU" sz="1200" b="1" dirty="0" smtClean="0"/>
          </a:p>
          <a:p>
            <a:pPr marL="0" indent="0">
              <a:buNone/>
            </a:pPr>
            <a:r>
              <a:rPr lang="hu-HU" sz="1200" b="1" dirty="0" smtClean="0"/>
              <a:t>keretösszege</a:t>
            </a:r>
            <a:r>
              <a:rPr lang="hu-HU" sz="1200" b="1" dirty="0"/>
              <a:t>, Ft</a:t>
            </a:r>
            <a:r>
              <a:rPr lang="hu-HU" sz="1200" dirty="0"/>
              <a:t>		</a:t>
            </a:r>
            <a:r>
              <a:rPr lang="hu-HU" sz="1200" b="1" dirty="0" smtClean="0"/>
              <a:t>               200 </a:t>
            </a:r>
            <a:r>
              <a:rPr lang="hu-HU" sz="1200" b="1" dirty="0"/>
              <a:t>000 Ft/év	</a:t>
            </a:r>
            <a:r>
              <a:rPr lang="hu-HU" sz="1200" dirty="0"/>
              <a:t>	</a:t>
            </a:r>
            <a:r>
              <a:rPr lang="hu-HU" sz="1200" b="1" dirty="0" smtClean="0"/>
              <a:t>                             	felette</a:t>
            </a:r>
          </a:p>
          <a:p>
            <a:pPr marL="0" indent="0">
              <a:buNone/>
            </a:pPr>
            <a:r>
              <a:rPr lang="hu-HU" sz="1200" b="1" dirty="0">
                <a:solidFill>
                  <a:schemeClr val="accent2"/>
                </a:solidFill>
              </a:rPr>
              <a:t>Ebből:</a:t>
            </a:r>
          </a:p>
          <a:p>
            <a:pPr marL="0" indent="0">
              <a:buNone/>
            </a:pPr>
            <a:r>
              <a:rPr lang="hu-HU" sz="1200" dirty="0" smtClean="0"/>
              <a:t>1. Üdülési </a:t>
            </a:r>
            <a:r>
              <a:rPr lang="hu-HU" sz="1200" dirty="0"/>
              <a:t>szolgáltatás	</a:t>
            </a:r>
            <a:r>
              <a:rPr lang="hu-HU" sz="1200" dirty="0" smtClean="0"/>
              <a:t>                                      Minimálbér </a:t>
            </a:r>
            <a:r>
              <a:rPr lang="hu-HU" sz="1200" dirty="0"/>
              <a:t>összege/év/fő		</a:t>
            </a:r>
            <a:r>
              <a:rPr lang="hu-HU" sz="1200" dirty="0" smtClean="0"/>
              <a:t>                        felette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2. Meleg </a:t>
            </a:r>
            <a:r>
              <a:rPr lang="hu-HU" sz="1200" dirty="0"/>
              <a:t>étkezés	</a:t>
            </a:r>
            <a:r>
              <a:rPr lang="hu-HU" sz="1200" dirty="0" smtClean="0"/>
              <a:t>                                       12 </a:t>
            </a:r>
            <a:r>
              <a:rPr lang="hu-HU" sz="1200" dirty="0"/>
              <a:t>500 Ft/hó 			</a:t>
            </a:r>
            <a:r>
              <a:rPr lang="hu-HU" sz="1200" dirty="0" smtClean="0"/>
              <a:t>       	felette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3. Erzsébet </a:t>
            </a:r>
            <a:r>
              <a:rPr lang="hu-HU" sz="1200" dirty="0"/>
              <a:t>utalvány	</a:t>
            </a:r>
            <a:r>
              <a:rPr lang="hu-HU" sz="1200" dirty="0" smtClean="0"/>
              <a:t>                                         8 </a:t>
            </a:r>
            <a:r>
              <a:rPr lang="hu-HU" sz="1200" dirty="0"/>
              <a:t>000 Ft/hó			</a:t>
            </a:r>
            <a:r>
              <a:rPr lang="hu-HU" sz="1200" dirty="0" smtClean="0"/>
              <a:t>      	felette</a:t>
            </a:r>
          </a:p>
          <a:p>
            <a:pPr marL="0" indent="0">
              <a:buNone/>
            </a:pPr>
            <a:r>
              <a:rPr lang="hu-HU" sz="1200" i="1" dirty="0" smtClean="0">
                <a:solidFill>
                  <a:srgbClr val="FF0000"/>
                </a:solidFill>
              </a:rPr>
              <a:t>4</a:t>
            </a:r>
            <a:r>
              <a:rPr lang="hu-HU" sz="1200" i="1" dirty="0" smtClean="0"/>
              <a:t>. Széchényi </a:t>
            </a:r>
            <a:r>
              <a:rPr lang="hu-HU" sz="1200" i="1" dirty="0"/>
              <a:t>Pihenő Kártya (71.§ (1) </a:t>
            </a:r>
            <a:r>
              <a:rPr lang="hu-HU" sz="1200" i="1" dirty="0" smtClean="0"/>
              <a:t>c.</a:t>
            </a:r>
            <a:r>
              <a:rPr lang="hu-HU" sz="1200" dirty="0"/>
              <a:t>			</a:t>
            </a:r>
            <a:r>
              <a:rPr lang="hu-HU" sz="1200" dirty="0" smtClean="0"/>
              <a:t>                              	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    </a:t>
            </a:r>
            <a:r>
              <a:rPr lang="hu-HU" sz="1200" i="1" dirty="0" smtClean="0"/>
              <a:t>• szálláshely</a:t>
            </a:r>
            <a:r>
              <a:rPr lang="hu-HU" sz="1200" dirty="0"/>
              <a:t>		</a:t>
            </a:r>
            <a:r>
              <a:rPr lang="hu-HU" sz="1200" dirty="0" smtClean="0"/>
              <a:t>               225 </a:t>
            </a:r>
            <a:r>
              <a:rPr lang="hu-HU" sz="1200" dirty="0"/>
              <a:t>000 Ft/ év				</a:t>
            </a:r>
            <a:r>
              <a:rPr lang="hu-HU" sz="1200" dirty="0" smtClean="0"/>
              <a:t>felette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    </a:t>
            </a:r>
            <a:r>
              <a:rPr lang="hu-HU" sz="1200" i="1" dirty="0" smtClean="0"/>
              <a:t>• vendéglátás</a:t>
            </a:r>
            <a:r>
              <a:rPr lang="hu-HU" sz="1200" dirty="0"/>
              <a:t>		</a:t>
            </a:r>
            <a:r>
              <a:rPr lang="hu-HU" sz="1200" dirty="0" smtClean="0"/>
              <a:t>               150 </a:t>
            </a:r>
            <a:r>
              <a:rPr lang="hu-HU" sz="1200" dirty="0"/>
              <a:t>000 Ft/év				</a:t>
            </a:r>
            <a:r>
              <a:rPr lang="hu-HU" sz="1200" dirty="0" smtClean="0"/>
              <a:t>felette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    </a:t>
            </a:r>
            <a:r>
              <a:rPr lang="hu-HU" sz="1200" i="1" dirty="0" smtClean="0"/>
              <a:t>• szabadidő</a:t>
            </a:r>
            <a:r>
              <a:rPr lang="hu-HU" sz="1200" i="1" dirty="0"/>
              <a:t>	</a:t>
            </a:r>
            <a:r>
              <a:rPr lang="hu-HU" sz="1200" dirty="0"/>
              <a:t>	</a:t>
            </a:r>
            <a:r>
              <a:rPr lang="hu-HU" sz="1200" dirty="0" smtClean="0"/>
              <a:t>                                        75 </a:t>
            </a:r>
            <a:r>
              <a:rPr lang="hu-HU" sz="1200" dirty="0"/>
              <a:t>000 Ft/év				</a:t>
            </a:r>
            <a:r>
              <a:rPr lang="hu-HU" sz="1200" dirty="0" smtClean="0"/>
              <a:t>felette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5. Iskolakezdési </a:t>
            </a:r>
            <a:r>
              <a:rPr lang="hu-HU" sz="1200" dirty="0"/>
              <a:t>támogatás	</a:t>
            </a:r>
            <a:r>
              <a:rPr lang="hu-HU" sz="1200" dirty="0" smtClean="0"/>
              <a:t>                                     Minimálbér </a:t>
            </a:r>
            <a:r>
              <a:rPr lang="hu-HU" sz="1200" dirty="0"/>
              <a:t>30%-a/év</a:t>
            </a:r>
          </a:p>
          <a:p>
            <a:pPr marL="0" indent="0">
              <a:buNone/>
            </a:pPr>
            <a:r>
              <a:rPr lang="hu-HU" sz="1200" dirty="0"/>
              <a:t>		</a:t>
            </a:r>
            <a:r>
              <a:rPr lang="hu-HU" sz="1200" dirty="0" smtClean="0"/>
              <a:t>                                     (</a:t>
            </a:r>
            <a:r>
              <a:rPr lang="hu-HU" sz="1200" dirty="0"/>
              <a:t>tanulóként gyerekenként)			felette</a:t>
            </a:r>
          </a:p>
          <a:p>
            <a:pPr marL="0" indent="0">
              <a:buNone/>
            </a:pPr>
            <a:r>
              <a:rPr lang="hu-HU" sz="1200" dirty="0"/>
              <a:t>6. Helyi bérlet		</a:t>
            </a:r>
            <a:r>
              <a:rPr lang="hu-HU" sz="1200" dirty="0" smtClean="0"/>
              <a:t>                                      </a:t>
            </a:r>
            <a:r>
              <a:rPr lang="hu-HU" sz="1200" dirty="0" err="1" smtClean="0"/>
              <a:t>Bérlet</a:t>
            </a:r>
            <a:r>
              <a:rPr lang="hu-HU" sz="1200" dirty="0" smtClean="0"/>
              <a:t> ára</a:t>
            </a:r>
            <a:r>
              <a:rPr lang="hu-HU" sz="1200" dirty="0"/>
              <a:t>				</a:t>
            </a:r>
            <a:r>
              <a:rPr lang="hu-HU" sz="1200" dirty="0" smtClean="0"/>
              <a:t>felette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7.Iskolarendszerű </a:t>
            </a:r>
            <a:r>
              <a:rPr lang="hu-HU" sz="1200" dirty="0"/>
              <a:t>képzés átvállalt költsége	</a:t>
            </a:r>
            <a:r>
              <a:rPr lang="hu-HU" sz="1200" dirty="0" smtClean="0"/>
              <a:t>              Minimálbér </a:t>
            </a:r>
            <a:r>
              <a:rPr lang="hu-HU" sz="1200" dirty="0"/>
              <a:t>x 2,5 /év				felette</a:t>
            </a:r>
          </a:p>
          <a:p>
            <a:pPr marL="0" indent="0">
              <a:buNone/>
            </a:pPr>
            <a:r>
              <a:rPr lang="hu-HU" sz="1200" dirty="0" smtClean="0"/>
              <a:t>8.Szövetkezet </a:t>
            </a:r>
            <a:r>
              <a:rPr lang="hu-HU" sz="1200" dirty="0"/>
              <a:t>közösségi alapjából nem pénzben </a:t>
            </a:r>
            <a:endParaRPr lang="hu-HU" sz="1200" dirty="0" smtClean="0"/>
          </a:p>
          <a:p>
            <a:pPr marL="0" indent="0">
              <a:buNone/>
            </a:pPr>
            <a:r>
              <a:rPr lang="hu-HU" sz="1200" dirty="0" smtClean="0"/>
              <a:t>juttatott </a:t>
            </a:r>
            <a:r>
              <a:rPr lang="hu-HU" sz="1200" dirty="0"/>
              <a:t>jövedelem 		</a:t>
            </a:r>
            <a:r>
              <a:rPr lang="hu-HU" sz="1200" dirty="0" smtClean="0"/>
              <a:t>            Minimálbér </a:t>
            </a:r>
            <a:r>
              <a:rPr lang="hu-HU" sz="1200" dirty="0"/>
              <a:t>50%-a/év				felette</a:t>
            </a:r>
          </a:p>
          <a:p>
            <a:pPr marL="0" indent="0">
              <a:buNone/>
            </a:pPr>
            <a:r>
              <a:rPr lang="hu-HU" sz="1200" dirty="0" smtClean="0"/>
              <a:t>9.Önkéntes </a:t>
            </a:r>
            <a:r>
              <a:rPr lang="hu-HU" sz="1200" dirty="0"/>
              <a:t>kölcsönös pénztárba utalás 	</a:t>
            </a:r>
            <a:r>
              <a:rPr lang="hu-HU" sz="1200" dirty="0" smtClean="0"/>
              <a:t>            Minimálbér </a:t>
            </a:r>
            <a:r>
              <a:rPr lang="hu-HU" sz="1200" dirty="0"/>
              <a:t>30%-a/hó				</a:t>
            </a:r>
            <a:r>
              <a:rPr lang="hu-HU" sz="1200" dirty="0" smtClean="0"/>
              <a:t>felette </a:t>
            </a:r>
            <a:endParaRPr lang="hu-HU" sz="1200" dirty="0"/>
          </a:p>
          <a:p>
            <a:pPr marL="0" indent="0">
              <a:buNone/>
            </a:pPr>
            <a:r>
              <a:rPr lang="hu-HU" sz="1200" dirty="0" smtClean="0"/>
              <a:t>   </a:t>
            </a:r>
            <a:r>
              <a:rPr lang="hu-HU" sz="1200" dirty="0" err="1" smtClean="0"/>
              <a:t>-</a:t>
            </a:r>
            <a:r>
              <a:rPr lang="hu-HU" sz="1200" dirty="0" err="1"/>
              <a:t>Foglalkoztatói</a:t>
            </a:r>
            <a:r>
              <a:rPr lang="hu-HU" sz="1200" dirty="0"/>
              <a:t> nyugdíjpénztár	</a:t>
            </a:r>
            <a:r>
              <a:rPr lang="hu-HU" sz="1200" dirty="0" smtClean="0"/>
              <a:t>            Minimálbér </a:t>
            </a:r>
            <a:r>
              <a:rPr lang="hu-HU" sz="1200" dirty="0"/>
              <a:t>50%-a/hó				</a:t>
            </a:r>
            <a:r>
              <a:rPr lang="hu-HU" sz="1200" dirty="0" smtClean="0"/>
              <a:t>felette</a:t>
            </a:r>
            <a:r>
              <a:rPr lang="hu-HU" sz="1200" dirty="0"/>
              <a:t>	</a:t>
            </a:r>
          </a:p>
          <a:p>
            <a:pPr marL="0" indent="0">
              <a:buNone/>
            </a:pPr>
            <a:r>
              <a:rPr lang="hu-HU" sz="1200" dirty="0"/>
              <a:t>	</a:t>
            </a:r>
          </a:p>
          <a:p>
            <a:pPr marL="0" indent="0">
              <a:buNone/>
            </a:pPr>
            <a:endParaRPr lang="hu-HU" sz="1400" dirty="0"/>
          </a:p>
          <a:p>
            <a:pPr marL="0" indent="0">
              <a:buNone/>
            </a:pPr>
            <a:endParaRPr lang="hu-HU" sz="1400" dirty="0"/>
          </a:p>
          <a:p>
            <a:pPr marL="0" indent="0">
              <a:buNone/>
            </a:pP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3817241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hu-HU" sz="3600" b="1" dirty="0">
                <a:latin typeface="Constantia"/>
                <a:ea typeface="+mn-ea"/>
                <a:cs typeface="+mn-cs"/>
              </a:rPr>
              <a:t>A két (éves) keretösszeg alakulása egymáshoz viszonyítva</a:t>
            </a:r>
            <a:br>
              <a:rPr lang="hu-HU" sz="3600" b="1" dirty="0">
                <a:latin typeface="Constantia"/>
                <a:ea typeface="+mn-ea"/>
                <a:cs typeface="+mn-cs"/>
              </a:rPr>
            </a:br>
            <a:endParaRPr lang="hu-HU" sz="60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4276"/>
              </p:ext>
            </p:extLst>
          </p:nvPr>
        </p:nvGraphicFramePr>
        <p:xfrm>
          <a:off x="457200" y="1341438"/>
          <a:ext cx="8579296" cy="4983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539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dirty="0">
                <a:latin typeface="Arial Black" pitchFamily="34" charset="0"/>
                <a:cs typeface="Times New Roman" pitchFamily="18" charset="0"/>
              </a:rPr>
              <a:t>Egyes meghatározott és béren kívüli </a:t>
            </a:r>
            <a:r>
              <a:rPr lang="hu-HU" sz="3600" dirty="0" smtClean="0">
                <a:latin typeface="Arial Black" pitchFamily="34" charset="0"/>
                <a:cs typeface="Times New Roman" pitchFamily="18" charset="0"/>
              </a:rPr>
              <a:t>juttatások (4)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7853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A személyi jövedelemadót és az egészségügyi hozzájárulást a juttatónak a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juttatás hónapjának </a:t>
            </a:r>
            <a:r>
              <a:rPr lang="hu-HU" sz="2000" dirty="0" smtClean="0">
                <a:latin typeface="+mj-lt"/>
              </a:rPr>
              <a:t>kötelezettségeként kell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bevallan</a:t>
            </a:r>
            <a:r>
              <a:rPr lang="hu-HU" sz="2000" dirty="0" smtClean="0">
                <a:latin typeface="+mj-lt"/>
              </a:rPr>
              <a:t>i akkor, </a:t>
            </a:r>
            <a:r>
              <a:rPr lang="hu-HU" sz="2000" b="1" u="sng" dirty="0" smtClean="0">
                <a:latin typeface="+mj-lt"/>
              </a:rPr>
              <a:t>ha a juttatás</a:t>
            </a:r>
          </a:p>
          <a:p>
            <a:pPr algn="just"/>
            <a:r>
              <a:rPr lang="hu-HU" sz="2000" dirty="0">
                <a:latin typeface="+mj-lt"/>
              </a:rPr>
              <a:t>a</a:t>
            </a:r>
            <a:r>
              <a:rPr lang="hu-HU" sz="2000" dirty="0" smtClean="0">
                <a:latin typeface="+mj-lt"/>
              </a:rPr>
              <a:t>z adott juttatásokra meghatározott értékhatárt meghaladja;</a:t>
            </a:r>
          </a:p>
          <a:p>
            <a:pPr algn="just"/>
            <a:r>
              <a:rPr lang="hu-HU" sz="2000" dirty="0">
                <a:latin typeface="+mj-lt"/>
                <a:cs typeface="Arial" panose="020B0604020202020204" pitchFamily="34" charset="0"/>
              </a:rPr>
              <a:t>a</a:t>
            </a:r>
            <a:r>
              <a:rPr lang="hu-HU" sz="2000" dirty="0" smtClean="0">
                <a:latin typeface="+mj-lt"/>
                <a:cs typeface="Arial" panose="020B0604020202020204" pitchFamily="34" charset="0"/>
              </a:rPr>
              <a:t>z </a:t>
            </a:r>
            <a:r>
              <a:rPr lang="hu-HU" sz="2000" dirty="0">
                <a:latin typeface="+mj-lt"/>
                <a:cs typeface="Arial" panose="020B0604020202020204" pitchFamily="34" charset="0"/>
              </a:rPr>
              <a:t>éves  vagy a rekreációs keretösszeget meghaladja.</a:t>
            </a:r>
          </a:p>
          <a:p>
            <a:pPr algn="just"/>
            <a:endParaRPr lang="hu-HU" sz="2000" dirty="0" smtClean="0">
              <a:latin typeface="+mj-lt"/>
            </a:endParaRP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A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jogviszony megszűnése hónapjának </a:t>
            </a:r>
            <a:r>
              <a:rPr lang="hu-HU" sz="2000" dirty="0" smtClean="0">
                <a:latin typeface="+mj-lt"/>
              </a:rPr>
              <a:t>kötelezettségeként kell bevallani, ha a megszűnéskor a magánszemély juttatásai a keretösszegek arányos részét meghaladják. Ez utóbbi esetben a már megfizetett közterheket be kell számítani, vagyis a juttatónak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13 százalék egészségügyi hozzájárulást </a:t>
            </a:r>
            <a:r>
              <a:rPr lang="hu-HU" sz="2000" dirty="0" smtClean="0">
                <a:latin typeface="+mj-lt"/>
              </a:rPr>
              <a:t>kell fizetnie. [69. § (5) bekezdés]</a:t>
            </a:r>
          </a:p>
          <a:p>
            <a:pPr marL="0" indent="0" algn="just">
              <a:buNone/>
            </a:pP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Új alapelv: január 1-jétől </a:t>
            </a:r>
            <a:r>
              <a:rPr lang="hu-HU" sz="2000" dirty="0" smtClean="0">
                <a:latin typeface="+mj-lt"/>
              </a:rPr>
              <a:t>beiktatott rendelkezés megerősíti azt az alapelvben korábban is meglévő szabályt, hogy a kedvező adózási szabályok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nem alkalmazhatók </a:t>
            </a:r>
            <a:r>
              <a:rPr lang="hu-HU" sz="2000" dirty="0" smtClean="0">
                <a:latin typeface="+mj-lt"/>
              </a:rPr>
              <a:t>akkor, ha a juttatás a magánszemély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önálló vagy nem önálló tevékenységének az ellenértéke. [1. § (10) bekezdés]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Rendeltetésszerű joggyakorlás!</a:t>
            </a:r>
          </a:p>
          <a:p>
            <a:pPr algn="just"/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160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hu-HU" sz="3600" b="1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endParaRPr lang="hu-HU" sz="3600" b="1" dirty="0" smtClean="0">
              <a:solidFill>
                <a:srgbClr val="993300"/>
              </a:solidFill>
            </a:endParaRPr>
          </a:p>
          <a:p>
            <a:pPr marL="0" lvl="0" indent="0" algn="ctr">
              <a:buNone/>
            </a:pPr>
            <a:endParaRPr lang="hu-HU" sz="3600" b="1" dirty="0">
              <a:solidFill>
                <a:srgbClr val="993300"/>
              </a:solidFill>
            </a:endParaRPr>
          </a:p>
          <a:p>
            <a:pPr marL="0" lvl="0" indent="0" algn="ctr">
              <a:buNone/>
            </a:pPr>
            <a:r>
              <a:rPr lang="hu-HU" sz="3600" b="1" dirty="0" smtClean="0">
                <a:solidFill>
                  <a:srgbClr val="993300"/>
                </a:solidFill>
              </a:rPr>
              <a:t>A </a:t>
            </a:r>
            <a:r>
              <a:rPr lang="hu-HU" sz="3600" b="1" dirty="0">
                <a:solidFill>
                  <a:srgbClr val="993300"/>
                </a:solidFill>
              </a:rPr>
              <a:t>személyi jövedelemadót érintő 2015. évi adótörvény változások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709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A BIZTOSÍTÁSOKKAL KAPCSOLATOS MÓDOSÍTÁSOK (1)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713388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b="1" dirty="0" smtClean="0">
                <a:latin typeface="+mj-lt"/>
              </a:rPr>
              <a:t>A jövedelem megszerzésének </a:t>
            </a: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időpontjára</a:t>
            </a:r>
            <a:r>
              <a:rPr lang="hu-HU" sz="2000" b="1" dirty="0" smtClean="0">
                <a:latin typeface="+mj-lt"/>
              </a:rPr>
              <a:t> vonatkozó </a:t>
            </a:r>
            <a:r>
              <a:rPr lang="hu-HU" sz="2000" dirty="0" smtClean="0">
                <a:latin typeface="+mj-lt"/>
              </a:rPr>
              <a:t>rendelkezések </a:t>
            </a:r>
            <a:r>
              <a:rPr lang="hu-HU" sz="2000" u="sng" dirty="0" smtClean="0">
                <a:latin typeface="+mj-lt"/>
              </a:rPr>
              <a:t>a </a:t>
            </a:r>
            <a:r>
              <a:rPr lang="hu-HU" sz="2000" u="sng" dirty="0" smtClean="0">
                <a:solidFill>
                  <a:srgbClr val="FF0000"/>
                </a:solidFill>
                <a:latin typeface="+mj-lt"/>
              </a:rPr>
              <a:t>biztosítási díj formájában megszerzett jövedelmekre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hu-HU" sz="2000" dirty="0" smtClean="0">
                <a:latin typeface="+mj-lt"/>
              </a:rPr>
              <a:t>vonatkozóan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2015. január 1-jétől kiegészülnek</a:t>
            </a:r>
            <a:r>
              <a:rPr lang="hu-HU" sz="2000" dirty="0" smtClean="0">
                <a:latin typeface="+mj-lt"/>
              </a:rPr>
              <a:t>. E szerint kockázati biztosítás esetén, ha a személybiztosítás díját más személy – ide nem értve a kifizetőnek nem minősülő magánszemélyt – fizette és a biztosítási esemény bekövetkezése nélküli biztosítói teljesítésre utóbb a magánszemély válik jogosulttá, akkor a jövedelemszerzés időpontja az a nap, amelyen a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teljesítésre a</a:t>
            </a:r>
            <a:r>
              <a:rPr lang="hu-HU" sz="2000" dirty="0" smtClean="0">
                <a:latin typeface="+mj-lt"/>
              </a:rPr>
              <a:t>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magánszemély joga megnyílik</a:t>
            </a:r>
            <a:r>
              <a:rPr lang="hu-HU" sz="2000" dirty="0" smtClean="0">
                <a:latin typeface="+mj-lt"/>
              </a:rPr>
              <a:t>. Ez a nap többek között a szerződés ez irányú módosításának a napja. [9. § (3b) bekezdés]</a:t>
            </a:r>
          </a:p>
          <a:p>
            <a:pPr marL="0" indent="0" algn="just">
              <a:buNone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Nem szerez adóköteles bevételt a biztosított  magánszemély akkor</a:t>
            </a:r>
            <a:r>
              <a:rPr lang="hu-HU" sz="2000" dirty="0" smtClean="0">
                <a:latin typeface="+mj-lt"/>
              </a:rPr>
              <a:t>, ha a más személy által kötött biztosítási jogviszonyba a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szerződő helyébe lép, </a:t>
            </a:r>
            <a:r>
              <a:rPr lang="hu-HU" sz="2000" dirty="0" smtClean="0">
                <a:latin typeface="+mj-lt"/>
              </a:rPr>
              <a:t>függetlenül attól, hogy a korábban megfizetett díjat megtéríti-e vagy sem. Nem alkalmazható ez a szabály akkor, ha az Szja tv. 9. §</a:t>
            </a:r>
            <a:r>
              <a:rPr lang="hu-HU" sz="2000" dirty="0" err="1" smtClean="0">
                <a:latin typeface="+mj-lt"/>
              </a:rPr>
              <a:t>-ának</a:t>
            </a:r>
            <a:r>
              <a:rPr lang="hu-HU" sz="2000" dirty="0" smtClean="0">
                <a:latin typeface="+mj-lt"/>
              </a:rPr>
              <a:t> (3a) bekezdésében foglaltakról van szó (a biztosító szolgáltatására eredetileg a díjat fizető volt jogosult, és a díjat a magánszemély a szerződőnek nem térítette meg).  [7. § (1c) bekezdés]</a:t>
            </a:r>
          </a:p>
          <a:p>
            <a:pPr marL="0" indent="0" algn="just">
              <a:buNone/>
            </a:pPr>
            <a:endParaRPr lang="hu-HU" sz="1800" dirty="0" smtClean="0">
              <a:latin typeface="+mj-lt"/>
            </a:endParaRPr>
          </a:p>
          <a:p>
            <a:pPr marL="0" indent="0" algn="just">
              <a:buNone/>
            </a:pPr>
            <a:r>
              <a:rPr lang="hu-HU" sz="1800" dirty="0" smtClean="0">
                <a:latin typeface="+mj-lt"/>
              </a:rPr>
              <a:t>   </a:t>
            </a:r>
            <a:endParaRPr lang="hu-H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4770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071"/>
            <a:ext cx="8229600" cy="979657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>
                <a:latin typeface="Arial Black" panose="020B0A04020102020204" pitchFamily="34" charset="0"/>
              </a:rPr>
              <a:t>A BIZTOSÍTÁSOKKAL KAPCSOLATOS </a:t>
            </a:r>
            <a:r>
              <a:rPr lang="hu-HU" sz="3600" b="1" dirty="0" smtClean="0">
                <a:latin typeface="Arial Black" panose="020B0A04020102020204" pitchFamily="34" charset="0"/>
              </a:rPr>
              <a:t>MÓDOSÍTÁSOK (2)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Az Szja tv. 28. §</a:t>
            </a:r>
            <a:r>
              <a:rPr lang="hu-HU" sz="2000" dirty="0" err="1" smtClean="0">
                <a:latin typeface="+mj-lt"/>
              </a:rPr>
              <a:t>-ának</a:t>
            </a:r>
            <a:r>
              <a:rPr lang="hu-HU" sz="2000" dirty="0" smtClean="0">
                <a:latin typeface="+mj-lt"/>
              </a:rPr>
              <a:t> (2) bekezdése alapján egyéb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összevonás alá  eső jövedelmet eredményez </a:t>
            </a: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a biztosítói teljesítés akkor, ha </a:t>
            </a:r>
            <a:r>
              <a:rPr lang="hu-HU" sz="2000" dirty="0" smtClean="0">
                <a:latin typeface="+mj-lt"/>
              </a:rPr>
              <a:t>a más személy által fizetett biztosítási díj adómentes volt.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Ezt a szabályt pontosítja </a:t>
            </a:r>
            <a:r>
              <a:rPr lang="hu-HU" sz="2000" dirty="0" smtClean="0">
                <a:latin typeface="+mj-lt"/>
              </a:rPr>
              <a:t>a 2018. január 1-jén hatályba lépő módosítás, miszerint az 1. számú melléklet 6.9. pontja alapján a más személy által fizetett díjnak a befizetés időpontjában hatályos szabályok alapján kell adómentesnek lennie.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Pontosításra kerülnek az 1. számú melléklet 6.9. pontja szerinti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adómentes</a:t>
            </a:r>
            <a:r>
              <a:rPr lang="hu-HU" sz="2000" dirty="0" smtClean="0">
                <a:latin typeface="+mj-lt"/>
              </a:rPr>
              <a:t>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biztosítási díj feltételei </a:t>
            </a:r>
            <a:r>
              <a:rPr lang="hu-HU" sz="2000" dirty="0" smtClean="0">
                <a:latin typeface="+mj-lt"/>
              </a:rPr>
              <a:t>is. A már 2014-re is alkalmazható rendelkezés szerint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az adómentesség feltétele, </a:t>
            </a:r>
            <a:r>
              <a:rPr lang="hu-HU" sz="2000" dirty="0" smtClean="0">
                <a:latin typeface="+mj-lt"/>
              </a:rPr>
              <a:t>hogy az adott évben fizetett rendszeres díj összege az előző évben fizetett rendszeres díjak (a jelenleg hatályos szabályok szerint nem csak a rendszeres díj volt figyelembe vehető) együttes összegének a KSH által közzétett, a díjnövekedés évét megelőző második évre vonatkozó éves fogyasztói áremelkedés 30 százalékponttal növelt összegét nem haladhatja meg. A díj-nemfizetés időszakára az ezen időszakot megelőző utolsó rendszeres díj alapul vételével a díj-nemfizetési időszak hosszával arányos biztosítási díj is figyelembe vehető. </a:t>
            </a:r>
          </a:p>
          <a:p>
            <a:pPr marL="0" indent="0" algn="just">
              <a:buNone/>
            </a:pPr>
            <a:r>
              <a:rPr lang="hu-HU" sz="1800" i="1" dirty="0" smtClean="0">
                <a:solidFill>
                  <a:schemeClr val="accent2"/>
                </a:solidFill>
                <a:latin typeface="+mj-lt"/>
              </a:rPr>
              <a:t>Ezt a rendelkezést - és az 1. melléklet 9.6 pontját - a módosító törvény egyben 2018. január 1-jétől hatályon kívül is helyezi. </a:t>
            </a: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  </a:t>
            </a:r>
            <a:endParaRPr lang="hu-HU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21777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Egyéb módosítások (1)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78539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Kiküldetési rendelvényt </a:t>
            </a:r>
            <a:r>
              <a:rPr lang="hu-HU" sz="2000" dirty="0" smtClean="0">
                <a:latin typeface="+mj-lt"/>
              </a:rPr>
              <a:t>2015-től elektronikus úton is elő lehet állítani akkor, ha annak az adattartalma megfelel a papír alapú rendelvénynek és a digitális archiválás szabályairól szóló jogszabálynak is. [3. § (83) bekezdés]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A munkáltató fogalma </a:t>
            </a:r>
            <a:r>
              <a:rPr lang="hu-HU" sz="2000" dirty="0" smtClean="0">
                <a:latin typeface="+mj-lt"/>
              </a:rPr>
              <a:t>kibővül az iskolaszövetkezet által „kiközvetített” tanuló, hallgató fogadójára is az általa közvetlenül juttatott bevételek tekintetében. [3. § (14) bekezdés]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Nem keletkezik bevétel a díjat fizető </a:t>
            </a: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kártérítési </a:t>
            </a:r>
            <a:r>
              <a:rPr lang="hu-HU" sz="2000" b="1" dirty="0">
                <a:solidFill>
                  <a:srgbClr val="FF0000"/>
                </a:solidFill>
                <a:latin typeface="+mj-lt"/>
              </a:rPr>
              <a:t>felelősségi </a:t>
            </a: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körébe </a:t>
            </a:r>
            <a:r>
              <a:rPr lang="hu-HU" sz="2000" dirty="0" smtClean="0">
                <a:latin typeface="+mj-lt"/>
              </a:rPr>
              <a:t>tartozó, valamint a díjat fizető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tevékenységében közreműködő </a:t>
            </a:r>
            <a:r>
              <a:rPr lang="hu-HU" sz="2000" dirty="0" smtClean="0">
                <a:latin typeface="+mj-lt"/>
              </a:rPr>
              <a:t>magánszemély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feladata ellátásával kapcsolatos </a:t>
            </a:r>
            <a:r>
              <a:rPr lang="hu-HU" sz="2000" dirty="0" smtClean="0">
                <a:latin typeface="+mj-lt"/>
              </a:rPr>
              <a:t>felelősségére (ideértve a sérelemdíjat is) kiterjedő felelősségbiztosítás díjának fizetésével; a rendelkezés bármely korábbi évre is alkalmazható. [4. § (2a) bekezdés b) pont, 84/ZS. § (2) bekezdés]</a:t>
            </a:r>
          </a:p>
        </p:txBody>
      </p:sp>
    </p:spTree>
    <p:extLst>
      <p:ext uri="{BB962C8B-B14F-4D97-AF65-F5344CB8AC3E}">
        <p14:creationId xmlns:p14="http://schemas.microsoft.com/office/powerpoint/2010/main" val="176492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>
                <a:latin typeface="Arial Black" panose="020B0A04020102020204" pitchFamily="34" charset="0"/>
              </a:rPr>
              <a:t>Egyéb </a:t>
            </a:r>
            <a:r>
              <a:rPr lang="hu-HU" sz="3600" b="1" dirty="0" smtClean="0">
                <a:latin typeface="Arial Black" panose="020B0A04020102020204" pitchFamily="34" charset="0"/>
              </a:rPr>
              <a:t>módosítások (2)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>
                <a:latin typeface="+mj-lt"/>
              </a:rPr>
              <a:t>2015. január 1-jétől </a:t>
            </a:r>
            <a:r>
              <a:rPr lang="hu-HU" sz="2000" b="1" dirty="0">
                <a:solidFill>
                  <a:schemeClr val="accent2"/>
                </a:solidFill>
                <a:latin typeface="+mj-lt"/>
              </a:rPr>
              <a:t>adómentes</a:t>
            </a:r>
            <a:r>
              <a:rPr lang="hu-HU" sz="2000" dirty="0">
                <a:latin typeface="+mj-lt"/>
              </a:rPr>
              <a:t> lakáscélú juttatás adható (támogatás, kölcsön) az </a:t>
            </a:r>
            <a:r>
              <a:rPr lang="hu-HU" sz="2000" b="1" dirty="0">
                <a:solidFill>
                  <a:schemeClr val="accent2"/>
                </a:solidFill>
                <a:latin typeface="+mj-lt"/>
              </a:rPr>
              <a:t>akadálymentesítésre is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. [1. melléklet 2.7, 9.3.2]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>
                <a:latin typeface="+mj-lt"/>
              </a:rPr>
              <a:t>Az adómentes termőföld-értékesítésnél az 5 és a 10 éves időszakok kezdő napjaként a </a:t>
            </a:r>
            <a:r>
              <a:rPr lang="hu-HU" sz="2000" dirty="0">
                <a:solidFill>
                  <a:schemeClr val="accent2"/>
                </a:solidFill>
                <a:latin typeface="+mj-lt"/>
              </a:rPr>
              <a:t>birtokbaadás,</a:t>
            </a:r>
            <a:r>
              <a:rPr lang="hu-HU" sz="2000" dirty="0">
                <a:latin typeface="+mj-lt"/>
              </a:rPr>
              <a:t> de </a:t>
            </a:r>
            <a:r>
              <a:rPr lang="hu-HU" sz="2000" dirty="0">
                <a:solidFill>
                  <a:schemeClr val="accent2"/>
                </a:solidFill>
                <a:latin typeface="+mj-lt"/>
              </a:rPr>
              <a:t>legkésőbb az adásvételi szerződés keltét követő 12. hónap </a:t>
            </a:r>
            <a:r>
              <a:rPr lang="hu-HU" sz="2000" dirty="0">
                <a:latin typeface="+mj-lt"/>
              </a:rPr>
              <a:t>utolsó napját kell figyelembe venni</a:t>
            </a:r>
            <a:r>
              <a:rPr lang="hu-HU" sz="2000" dirty="0" smtClean="0">
                <a:latin typeface="+mj-lt"/>
              </a:rPr>
              <a:t>. </a:t>
            </a:r>
          </a:p>
          <a:p>
            <a:pPr marL="0" indent="0" algn="just">
              <a:buNone/>
            </a:pPr>
            <a:r>
              <a:rPr lang="hu-HU" sz="2000" dirty="0">
                <a:latin typeface="+mj-lt"/>
              </a:rPr>
              <a:t> </a:t>
            </a:r>
            <a:r>
              <a:rPr lang="hu-HU" sz="2000" dirty="0" smtClean="0">
                <a:latin typeface="+mj-lt"/>
              </a:rPr>
              <a:t>     </a:t>
            </a:r>
            <a:r>
              <a:rPr lang="hu-HU" sz="2000" i="1" dirty="0" smtClean="0">
                <a:latin typeface="+mj-lt"/>
              </a:rPr>
              <a:t>[1. melléklet, 9.pont 9.5.1 alpont]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i="1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Osztaléknak</a:t>
            </a:r>
            <a:r>
              <a:rPr lang="hu-HU" sz="2000" dirty="0" smtClean="0">
                <a:latin typeface="+mj-lt"/>
              </a:rPr>
              <a:t> minősül a kisadózó vállalkozás kisadózóként be nem jelentett tagja részére a társaság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nyereségéből való részesedésként kifizetett összeg</a:t>
            </a:r>
            <a:r>
              <a:rPr lang="hu-HU" sz="2000" dirty="0" smtClean="0">
                <a:latin typeface="+mj-lt"/>
              </a:rPr>
              <a:t>. </a:t>
            </a: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      [66. § (1) bekezdés </a:t>
            </a:r>
            <a:r>
              <a:rPr lang="hu-HU" sz="2000" dirty="0" err="1" smtClean="0">
                <a:latin typeface="+mj-lt"/>
              </a:rPr>
              <a:t>af</a:t>
            </a:r>
            <a:r>
              <a:rPr lang="hu-HU" sz="2000" dirty="0" smtClean="0">
                <a:latin typeface="+mj-lt"/>
              </a:rPr>
              <a:t>) pont]Eddig egyéb jövedelem volt.</a:t>
            </a:r>
            <a:endParaRPr lang="hu-HU" sz="2000" dirty="0">
              <a:latin typeface="+mj-lt"/>
            </a:endParaRPr>
          </a:p>
          <a:p>
            <a:pPr marL="0" indent="0" algn="just">
              <a:buNone/>
            </a:pPr>
            <a:endParaRPr lang="hu-HU" sz="2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hu-HU" sz="2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6909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Egyéni vállalkozókat érintő változások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511256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2015. január 1-jétől jövedelem-(nyereség-) minimum </a:t>
            </a: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a vállalkozói bevétel 2 százaléka. </a:t>
            </a:r>
            <a:r>
              <a:rPr lang="hu-HU" sz="2000" b="1" dirty="0" smtClean="0">
                <a:latin typeface="+mj-lt"/>
              </a:rPr>
              <a:t>Az eladásra beszerzett áruk és az eladott közvetített szolgáltatás értékét nem lehet levonni .[49/B. (23) bekezdés]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Tekintettel arra, hogy az egyes támogatások kezelésére vonatkozóan új uniós jogszabályok léptek hatályba, ezért azok kisvállalkozói kedvezmény, a kisvállalkozói adókedvezmény támogatásként történő figyelembe vétele szempontjából is átvezetésre kerültek.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törvény 11. melléklete egyértelműen kimondja, hogy az ingyenes szerzett tárgyi eszközre (ingóra, ingatlanra)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értékcsökkenési leírás nem számolható el. [11. melléklet 2. fejezet 2.c) pont]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2015-től az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elhatárolt veszteség </a:t>
            </a:r>
            <a:r>
              <a:rPr lang="hu-HU" sz="2000" dirty="0" smtClean="0">
                <a:latin typeface="+mj-lt"/>
              </a:rPr>
              <a:t>csak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5 évre</a:t>
            </a:r>
            <a:r>
              <a:rPr lang="hu-HU" sz="2000" dirty="0" smtClean="0">
                <a:latin typeface="+mj-lt"/>
              </a:rPr>
              <a:t> határolható el. </a:t>
            </a:r>
            <a:r>
              <a:rPr lang="hu-HU" sz="2000" i="1" dirty="0" smtClean="0">
                <a:latin typeface="+mj-lt"/>
              </a:rPr>
              <a:t>[49/B. (7) bekezdés]</a:t>
            </a:r>
          </a:p>
          <a:p>
            <a:pPr marL="0" indent="0" algn="just">
              <a:buNone/>
            </a:pPr>
            <a:r>
              <a:rPr lang="hu-HU" sz="2000" i="1" dirty="0" smtClean="0">
                <a:latin typeface="+mj-lt"/>
              </a:rPr>
              <a:t>     A korábbi évek vesztesége </a:t>
            </a:r>
            <a:r>
              <a:rPr lang="hu-HU" sz="2000" i="1" dirty="0">
                <a:latin typeface="+mj-lt"/>
              </a:rPr>
              <a:t>u</a:t>
            </a:r>
            <a:r>
              <a:rPr lang="hu-HU" sz="2000" i="1" dirty="0" smtClean="0">
                <a:latin typeface="+mj-lt"/>
              </a:rPr>
              <a:t>toljára: 2025-ös adóévben [84/ZS. (6) bekezdés]</a:t>
            </a:r>
          </a:p>
          <a:p>
            <a:pPr marL="0" indent="0" algn="just">
              <a:buNone/>
            </a:pPr>
            <a:endParaRPr lang="hu-HU" sz="2000" i="1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Az átalányadózásra jogosultság megszűnik számla-, nyugtaadási kötelezettség elmulasztása miatt: a határozat jogerőre emelkedésének napjával. </a:t>
            </a:r>
            <a:r>
              <a:rPr lang="hu-HU" sz="2000" i="1" dirty="0" smtClean="0">
                <a:latin typeface="+mj-lt"/>
              </a:rPr>
              <a:t>[55. §]</a:t>
            </a:r>
          </a:p>
          <a:p>
            <a:pPr algn="just"/>
            <a:endParaRPr lang="hu-HU" sz="2000" dirty="0" smtClean="0">
              <a:latin typeface="Arial Black" panose="020B0A04020102020204" pitchFamily="34" charset="0"/>
            </a:endParaRPr>
          </a:p>
          <a:p>
            <a:pPr algn="just"/>
            <a:endParaRPr lang="hu-HU" sz="2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800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hu-HU" sz="4000" b="1" dirty="0" smtClean="0"/>
              <a:t>Őstermelőre irányadó változások (1)</a:t>
            </a:r>
            <a:endParaRPr lang="hu-HU" sz="40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5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u-HU" sz="2000" b="1" dirty="0" smtClean="0">
                <a:solidFill>
                  <a:schemeClr val="tx2"/>
                </a:solidFill>
              </a:rPr>
              <a:t>Tárgyi eszköz értékcsökkenésének elszámolása</a:t>
            </a:r>
            <a:r>
              <a:rPr lang="hu-HU" sz="2000" dirty="0" smtClean="0"/>
              <a:t>: [11. melléklet II. fejezet c) pont]:</a:t>
            </a:r>
          </a:p>
          <a:p>
            <a:pPr marL="0" indent="0">
              <a:buNone/>
            </a:pPr>
            <a:r>
              <a:rPr lang="hu-HU" sz="2000" dirty="0" smtClean="0"/>
              <a:t>      - ingyenes szerzés esetén </a:t>
            </a:r>
            <a:r>
              <a:rPr lang="hu-HU" sz="2000" dirty="0"/>
              <a:t>n</a:t>
            </a:r>
            <a:r>
              <a:rPr lang="hu-HU" sz="2000" dirty="0" smtClean="0"/>
              <a:t>incs helye értékcsökkenés elszámolásának.</a:t>
            </a:r>
          </a:p>
          <a:p>
            <a:pPr marL="0" indent="0">
              <a:buNone/>
            </a:pPr>
            <a:endParaRPr lang="hu-HU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u-HU" sz="2000" b="1" dirty="0" smtClean="0">
                <a:solidFill>
                  <a:schemeClr val="tx2"/>
                </a:solidFill>
              </a:rPr>
              <a:t>Közös őstermelői igazolvány</a:t>
            </a:r>
            <a:r>
              <a:rPr lang="hu-HU" sz="2000" dirty="0" smtClean="0"/>
              <a:t>: 78/A. § (2) bekezdés szerinti nyilatkozat</a:t>
            </a:r>
          </a:p>
          <a:p>
            <a:pPr marL="0" indent="0">
              <a:buNone/>
            </a:pPr>
            <a:r>
              <a:rPr lang="hu-HU" sz="2000" dirty="0"/>
              <a:t> </a:t>
            </a:r>
            <a:r>
              <a:rPr lang="hu-HU" sz="2000" dirty="0" smtClean="0"/>
              <a:t>     - közös háztartás, közös háztartásban élő fogalma: </a:t>
            </a:r>
          </a:p>
          <a:p>
            <a:pPr marL="0" indent="0">
              <a:buNone/>
            </a:pPr>
            <a:r>
              <a:rPr lang="hu-HU" sz="2000" b="1" dirty="0" smtClean="0">
                <a:solidFill>
                  <a:schemeClr val="accent2"/>
                </a:solidFill>
              </a:rPr>
              <a:t>közös </a:t>
            </a:r>
            <a:r>
              <a:rPr lang="hu-HU" sz="2000" b="1" dirty="0">
                <a:solidFill>
                  <a:schemeClr val="accent2"/>
                </a:solidFill>
              </a:rPr>
              <a:t>háztartás: </a:t>
            </a:r>
            <a:r>
              <a:rPr lang="hu-HU" sz="2000" dirty="0"/>
              <a:t>az egy lakóingatlanban együtt lakó, ott bejelentett lakóhellyel vagy tartózkodási hellyel rendelkező természetes személyek közössége;</a:t>
            </a:r>
          </a:p>
          <a:p>
            <a:pPr marL="0" indent="0">
              <a:buNone/>
            </a:pPr>
            <a:r>
              <a:rPr lang="hu-HU" sz="2000" b="1" dirty="0" smtClean="0">
                <a:solidFill>
                  <a:schemeClr val="accent2"/>
                </a:solidFill>
              </a:rPr>
              <a:t>közös </a:t>
            </a:r>
            <a:r>
              <a:rPr lang="hu-HU" sz="2000" b="1" dirty="0">
                <a:solidFill>
                  <a:schemeClr val="accent2"/>
                </a:solidFill>
              </a:rPr>
              <a:t>háztartásban élő családtag: </a:t>
            </a:r>
            <a:r>
              <a:rPr lang="hu-HU" sz="2000" dirty="0"/>
              <a:t>a mezőgazdasági őstermelő házastársa, egyenes ágbeli rokona (ideértve örökbe fogadott, mostoha- és nevelt gyermekét vagy örökbefogadó, mostoha- és nevelőszülőjét is</a:t>
            </a:r>
            <a:r>
              <a:rPr lang="hu-HU" sz="2000" dirty="0" smtClean="0"/>
              <a:t>).</a:t>
            </a:r>
          </a:p>
          <a:p>
            <a:pPr marL="0" indent="0">
              <a:buNone/>
            </a:pPr>
            <a:endParaRPr lang="hu-HU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chemeClr val="tx2"/>
                </a:solidFill>
              </a:rPr>
              <a:t>Uniós rendelkezések: </a:t>
            </a:r>
            <a:r>
              <a:rPr lang="hu-HU" sz="2000" dirty="0" smtClean="0"/>
              <a:t>2014-2020. közötti ciklus, átvezetve.</a:t>
            </a:r>
          </a:p>
          <a:p>
            <a:pPr marL="0" indent="0">
              <a:buNone/>
            </a:pPr>
            <a:endParaRPr lang="hu-HU" sz="2000" i="1" dirty="0" smtClean="0"/>
          </a:p>
          <a:p>
            <a:pPr marL="0" indent="0">
              <a:buNone/>
            </a:pPr>
            <a:endParaRPr lang="hu-HU" sz="2000" i="1" dirty="0"/>
          </a:p>
        </p:txBody>
      </p:sp>
    </p:spTree>
    <p:extLst>
      <p:ext uri="{BB962C8B-B14F-4D97-AF65-F5344CB8AC3E}">
        <p14:creationId xmlns:p14="http://schemas.microsoft.com/office/powerpoint/2010/main" val="3219081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490066"/>
          </a:xfrm>
        </p:spPr>
        <p:txBody>
          <a:bodyPr/>
          <a:lstStyle/>
          <a:p>
            <a:r>
              <a:rPr lang="hu-HU" sz="4000" b="1" dirty="0">
                <a:solidFill>
                  <a:srgbClr val="336600"/>
                </a:solidFill>
              </a:rPr>
              <a:t>Őstermelőre irányadó változások </a:t>
            </a:r>
            <a:r>
              <a:rPr lang="hu-HU" sz="4000" b="1" dirty="0" smtClean="0">
                <a:solidFill>
                  <a:srgbClr val="336600"/>
                </a:solidFill>
              </a:rPr>
              <a:t>(2)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76664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hu-HU" sz="2000" dirty="0">
                <a:solidFill>
                  <a:srgbClr val="993300"/>
                </a:solidFill>
              </a:rPr>
              <a:t>Mezőgazdasági őstermelők </a:t>
            </a:r>
            <a:r>
              <a:rPr lang="hu-HU" sz="2000" b="1" dirty="0">
                <a:solidFill>
                  <a:srgbClr val="336600"/>
                </a:solidFill>
              </a:rPr>
              <a:t>vesztesége</a:t>
            </a:r>
            <a:r>
              <a:rPr lang="hu-HU" sz="2000" dirty="0">
                <a:solidFill>
                  <a:srgbClr val="993300"/>
                </a:solidFill>
              </a:rPr>
              <a:t>: korlátlan elhatárolás helyett</a:t>
            </a:r>
          </a:p>
          <a:p>
            <a:pPr marL="0" lvl="0" indent="0">
              <a:buNone/>
            </a:pPr>
            <a:r>
              <a:rPr lang="hu-HU" sz="2000" dirty="0">
                <a:solidFill>
                  <a:srgbClr val="993300"/>
                </a:solidFill>
              </a:rPr>
              <a:t>      - 2015.-től csak a következő 5 évre [22. § (2) bekezdés]</a:t>
            </a:r>
          </a:p>
          <a:p>
            <a:pPr marL="0" lvl="0" indent="0">
              <a:buNone/>
            </a:pPr>
            <a:r>
              <a:rPr lang="hu-HU" sz="2000" dirty="0">
                <a:solidFill>
                  <a:srgbClr val="993300"/>
                </a:solidFill>
              </a:rPr>
              <a:t>      - 2014. december 31-én érvényes feltételekkel elhatárolt veszteség </a:t>
            </a:r>
            <a:r>
              <a:rPr lang="hu-HU" sz="2000" dirty="0" smtClean="0">
                <a:solidFill>
                  <a:srgbClr val="993300"/>
                </a:solidFill>
              </a:rPr>
              <a:t>utoljára   </a:t>
            </a:r>
            <a:endParaRPr lang="hu-HU" sz="2000" dirty="0">
              <a:solidFill>
                <a:srgbClr val="993300"/>
              </a:solidFill>
            </a:endParaRPr>
          </a:p>
          <a:p>
            <a:pPr marL="0" lvl="0" indent="0">
              <a:buNone/>
            </a:pPr>
            <a:r>
              <a:rPr lang="hu-HU" sz="2000" dirty="0">
                <a:solidFill>
                  <a:srgbClr val="993300"/>
                </a:solidFill>
              </a:rPr>
              <a:t>        </a:t>
            </a:r>
            <a:r>
              <a:rPr lang="hu-HU" sz="2000" dirty="0" smtClean="0">
                <a:solidFill>
                  <a:srgbClr val="993300"/>
                </a:solidFill>
              </a:rPr>
              <a:t>a 2025-ös </a:t>
            </a:r>
            <a:r>
              <a:rPr lang="hu-HU" sz="2000" dirty="0">
                <a:solidFill>
                  <a:srgbClr val="993300"/>
                </a:solidFill>
              </a:rPr>
              <a:t>adóévben érvényesíthető </a:t>
            </a:r>
            <a:r>
              <a:rPr lang="hu-HU" sz="2000" i="1" dirty="0">
                <a:solidFill>
                  <a:srgbClr val="993300"/>
                </a:solidFill>
              </a:rPr>
              <a:t>[</a:t>
            </a:r>
            <a:r>
              <a:rPr lang="hu-HU" sz="2000" i="1" dirty="0" smtClean="0">
                <a:solidFill>
                  <a:srgbClr val="993300"/>
                </a:solidFill>
              </a:rPr>
              <a:t>84/ZS. </a:t>
            </a:r>
            <a:r>
              <a:rPr lang="hu-HU" sz="2000" i="1" dirty="0">
                <a:solidFill>
                  <a:srgbClr val="993300"/>
                </a:solidFill>
              </a:rPr>
              <a:t>§ (6) bekezdés] </a:t>
            </a:r>
            <a:endParaRPr lang="hu-HU" sz="2000" i="1" dirty="0" smtClean="0">
              <a:solidFill>
                <a:srgbClr val="993300"/>
              </a:solidFill>
            </a:endParaRPr>
          </a:p>
          <a:p>
            <a:pPr marL="0" lvl="0" indent="0">
              <a:buNone/>
            </a:pPr>
            <a:endParaRPr lang="hu-HU" sz="2000" i="1" dirty="0">
              <a:solidFill>
                <a:srgbClr val="993300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u-HU" sz="2000" b="1" i="1" dirty="0">
                <a:solidFill>
                  <a:schemeClr val="accent2"/>
                </a:solidFill>
              </a:rPr>
              <a:t>Ültetvény fogalma</a:t>
            </a:r>
            <a:r>
              <a:rPr lang="hu-HU" sz="2000" b="1" i="1" dirty="0" smtClean="0">
                <a:solidFill>
                  <a:schemeClr val="accent2"/>
                </a:solidFill>
              </a:rPr>
              <a:t>: </a:t>
            </a:r>
            <a:r>
              <a:rPr lang="hu-HU" sz="2000" dirty="0" smtClean="0">
                <a:solidFill>
                  <a:srgbClr val="993300"/>
                </a:solidFill>
              </a:rPr>
              <a:t>Az </a:t>
            </a:r>
            <a:r>
              <a:rPr lang="hu-HU" sz="2000" dirty="0">
                <a:solidFill>
                  <a:srgbClr val="993300"/>
                </a:solidFill>
              </a:rPr>
              <a:t>ültetvény olyan építmény, amelynek eredményeként a telepített növények legalább egy évnél hosszabb ideig talajhoz, helyhez kötötten a termesztés alapját képezik, és egybefüggő területük eléri vagy meghaladja szőlőültetvény esetén az 1000 négyzetmétert, gyümölcsfa ültetvény esetében az 1500 négyzetmétert, bogyósgyümölcs-ültetvény esetében az 500 négyzetmétert</a:t>
            </a:r>
            <a:r>
              <a:rPr lang="hu-HU" sz="2000" dirty="0" smtClean="0">
                <a:solidFill>
                  <a:srgbClr val="993300"/>
                </a:solidFill>
              </a:rPr>
              <a:t>. </a:t>
            </a:r>
          </a:p>
          <a:p>
            <a:pPr marL="0" lvl="0" indent="0" algn="just">
              <a:buNone/>
            </a:pPr>
            <a:r>
              <a:rPr lang="hu-HU" sz="2000" i="1" dirty="0">
                <a:solidFill>
                  <a:srgbClr val="993300"/>
                </a:solidFill>
              </a:rPr>
              <a:t> </a:t>
            </a:r>
            <a:r>
              <a:rPr lang="hu-HU" sz="2000" i="1" dirty="0" smtClean="0">
                <a:solidFill>
                  <a:srgbClr val="993300"/>
                </a:solidFill>
              </a:rPr>
              <a:t>    [11. melléklet II</a:t>
            </a:r>
            <a:r>
              <a:rPr lang="hu-HU" sz="2000" i="1" dirty="0">
                <a:solidFill>
                  <a:srgbClr val="993300"/>
                </a:solidFill>
              </a:rPr>
              <a:t>. </a:t>
            </a:r>
            <a:r>
              <a:rPr lang="hu-HU" sz="2000" i="1" dirty="0" smtClean="0">
                <a:solidFill>
                  <a:srgbClr val="993300"/>
                </a:solidFill>
              </a:rPr>
              <a:t>Az </a:t>
            </a:r>
            <a:r>
              <a:rPr lang="hu-HU" sz="2000" i="1" dirty="0">
                <a:solidFill>
                  <a:srgbClr val="993300"/>
                </a:solidFill>
              </a:rPr>
              <a:t>értékcsökkenési leírás </a:t>
            </a:r>
            <a:r>
              <a:rPr lang="hu-HU" sz="2000" i="1" dirty="0" smtClean="0">
                <a:solidFill>
                  <a:srgbClr val="993300"/>
                </a:solidFill>
              </a:rPr>
              <a:t>szabályai 1. pont a, </a:t>
            </a:r>
            <a:r>
              <a:rPr lang="hu-HU" sz="2000" i="1" dirty="0" err="1" smtClean="0">
                <a:solidFill>
                  <a:srgbClr val="993300"/>
                </a:solidFill>
              </a:rPr>
              <a:t>ae</a:t>
            </a:r>
            <a:r>
              <a:rPr lang="hu-HU" sz="2000" i="1" dirty="0" smtClean="0">
                <a:solidFill>
                  <a:srgbClr val="993300"/>
                </a:solidFill>
              </a:rPr>
              <a:t> alpont]</a:t>
            </a:r>
          </a:p>
          <a:p>
            <a:pPr marL="0" lvl="0" indent="0" algn="just">
              <a:buNone/>
            </a:pPr>
            <a:endParaRPr lang="hu-HU" sz="2000" i="1" dirty="0" smtClean="0">
              <a:solidFill>
                <a:srgbClr val="993300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rgbClr val="993300"/>
                </a:solidFill>
              </a:rPr>
              <a:t>Őstermelői igazolványok cseréje.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rgbClr val="993300"/>
                </a:solidFill>
              </a:rPr>
              <a:t>Egyszerűsített foglalkoztatás: mentesített keretösszeg (2014-ben)</a:t>
            </a:r>
          </a:p>
          <a:p>
            <a:pPr marL="0" lvl="0" indent="0" algn="just">
              <a:buNone/>
            </a:pPr>
            <a:r>
              <a:rPr lang="hu-HU" sz="2000" dirty="0" smtClean="0">
                <a:solidFill>
                  <a:srgbClr val="993300"/>
                </a:solidFill>
              </a:rPr>
              <a:t>      minimálbér: 4670 Ft/nap,  </a:t>
            </a:r>
          </a:p>
          <a:p>
            <a:pPr marL="0" lvl="0" indent="0" algn="just">
              <a:buNone/>
            </a:pPr>
            <a:r>
              <a:rPr lang="hu-HU" sz="2000" dirty="0" smtClean="0">
                <a:solidFill>
                  <a:srgbClr val="993300"/>
                </a:solidFill>
              </a:rPr>
              <a:t>      garantált bérminimum: 5430 Ft/nap</a:t>
            </a:r>
            <a:endParaRPr lang="hu-HU" sz="2000" dirty="0">
              <a:solidFill>
                <a:srgbClr val="9933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08888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KISADÓZÓ VÁLLALKOZÁSOK TÉTELES</a:t>
            </a:r>
            <a:r>
              <a:rPr lang="en-US" sz="3600" b="1" dirty="0" smtClean="0">
                <a:latin typeface="Arial Black" panose="020B0A04020102020204" pitchFamily="34" charset="0"/>
              </a:rPr>
              <a:t> AD</a:t>
            </a:r>
            <a:r>
              <a:rPr lang="hu-HU" sz="3600" b="1" dirty="0" smtClean="0">
                <a:latin typeface="Arial Black" panose="020B0A04020102020204" pitchFamily="34" charset="0"/>
              </a:rPr>
              <a:t>ÓJÁT ÉRINTŐ VÁLTOZÁSOK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2015. január 1-jétől nem negyedévente, hanem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a naptári év utolsó napján vizsgálja </a:t>
            </a:r>
            <a:r>
              <a:rPr lang="hu-HU" sz="2000" dirty="0" smtClean="0">
                <a:latin typeface="+mj-lt"/>
              </a:rPr>
              <a:t>az adóhatóság, hogy a kisadózó vállalkozásnak a nettó módon számított, az adóhatóságnál nyilvántartott, végrehajtható adótartozása a 100 ezer forintot eléri-e vagy sem. [5. § (1) bekezdés f) pont]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kisadózóként történő bejelentéskor a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TAJ számot is be kell jelenteni</a:t>
            </a:r>
            <a:r>
              <a:rPr lang="hu-HU" sz="2000" dirty="0" smtClean="0">
                <a:latin typeface="+mj-lt"/>
              </a:rPr>
              <a:t>, valamint főállású kisadózó esetén azt is, ha a kisadózó </a:t>
            </a:r>
            <a:r>
              <a:rPr lang="hu-HU" sz="2000" dirty="0" err="1" smtClean="0">
                <a:latin typeface="+mj-lt"/>
              </a:rPr>
              <a:t>biztosítotti</a:t>
            </a:r>
            <a:r>
              <a:rPr lang="hu-HU" sz="2000" dirty="0" smtClean="0">
                <a:latin typeface="+mj-lt"/>
              </a:rPr>
              <a:t> jogállása e bejelentéssel jött létre. [7. § (1) bekezdés]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Amennyiben az egyéni vállalkozó a tevékenységét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szünetelteti,</a:t>
            </a:r>
            <a:r>
              <a:rPr lang="hu-HU" sz="2000" dirty="0" smtClean="0">
                <a:latin typeface="+mj-lt"/>
              </a:rPr>
              <a:t> és emiatt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nem kell a tételes</a:t>
            </a:r>
            <a:r>
              <a:rPr lang="hu-HU" sz="2000" dirty="0" smtClean="0">
                <a:latin typeface="+mj-lt"/>
              </a:rPr>
              <a:t> adót megfizetnie a hónap egészére, azt külön nem kell bejelentenie az adóhatósághoz. [9. § (11) bekezdés]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A munkaviszony vélelme megdőlésének körülményei új esettel bővülnek</a:t>
            </a:r>
            <a:r>
              <a:rPr lang="hu-HU" sz="2000" dirty="0" smtClean="0">
                <a:latin typeface="+mj-lt"/>
              </a:rPr>
              <a:t>. E rendelkezés alapján, ha a kisadózó azért nem minősül  főállású kisadózónak, mert máshol munkaviszonyban áll vagy főállású társas vállalkozó, és a bevételének több mint 50 százaléka  nem attól a cégtől származik, ahol biztosított, akkor a feltételezett munkaviszony vélelme megdőltnek tekinthető. [14. § (3) bekezdés]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3552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4000" b="1" i="1" dirty="0" smtClean="0"/>
              <a:t>Köszönöm a figyelmet!</a:t>
            </a:r>
            <a:endParaRPr lang="hu-HU" sz="4000" b="1" i="1" dirty="0"/>
          </a:p>
        </p:txBody>
      </p:sp>
    </p:spTree>
    <p:extLst>
      <p:ext uri="{BB962C8B-B14F-4D97-AF65-F5344CB8AC3E}">
        <p14:creationId xmlns:p14="http://schemas.microsoft.com/office/powerpoint/2010/main" val="3063114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CSALÁDI KEDVEZMÉNY, 2015 (1)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21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400" dirty="0" smtClean="0">
                <a:latin typeface="+mj-lt"/>
              </a:rPr>
              <a:t>A családi kedvezmény összege kedvezményezett eltartottanként és havonta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400" dirty="0">
                <a:latin typeface="+mj-lt"/>
              </a:rPr>
              <a:t>e</a:t>
            </a:r>
            <a:r>
              <a:rPr lang="hu-HU" sz="2400" dirty="0" smtClean="0">
                <a:latin typeface="+mj-lt"/>
              </a:rPr>
              <a:t>gy és két eltartott esetén </a:t>
            </a:r>
            <a:r>
              <a:rPr lang="hu-HU" sz="2400" dirty="0" smtClean="0">
                <a:solidFill>
                  <a:schemeClr val="accent2"/>
                </a:solidFill>
                <a:latin typeface="+mj-lt"/>
              </a:rPr>
              <a:t>62 500 Ft,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400" dirty="0">
                <a:latin typeface="+mj-lt"/>
              </a:rPr>
              <a:t>h</a:t>
            </a:r>
            <a:r>
              <a:rPr lang="hu-HU" sz="2400" dirty="0" smtClean="0">
                <a:latin typeface="+mj-lt"/>
              </a:rPr>
              <a:t>árom és több eltartott esetén </a:t>
            </a:r>
            <a:r>
              <a:rPr lang="hu-HU" sz="2400" dirty="0" smtClean="0">
                <a:solidFill>
                  <a:schemeClr val="accent2"/>
                </a:solidFill>
                <a:latin typeface="+mj-lt"/>
              </a:rPr>
              <a:t>206 250 Ft.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400" dirty="0" smtClean="0">
                <a:latin typeface="+mj-lt"/>
              </a:rPr>
              <a:t>2015. január 1-jétől jogosultnak minősül a családi pótlékra jogosult magánszemély </a:t>
            </a:r>
            <a:r>
              <a:rPr lang="hu-HU" sz="2400" dirty="0" smtClean="0">
                <a:solidFill>
                  <a:schemeClr val="accent2"/>
                </a:solidFill>
                <a:latin typeface="+mj-lt"/>
              </a:rPr>
              <a:t>családi pótlékra nem jogosult</a:t>
            </a:r>
            <a:r>
              <a:rPr lang="hu-HU" sz="2400" dirty="0" smtClean="0">
                <a:latin typeface="+mj-lt"/>
              </a:rPr>
              <a:t>, vele </a:t>
            </a:r>
            <a:r>
              <a:rPr lang="hu-HU" sz="2400" dirty="0" smtClean="0">
                <a:solidFill>
                  <a:schemeClr val="accent2"/>
                </a:solidFill>
                <a:latin typeface="+mj-lt"/>
              </a:rPr>
              <a:t>közös háztartásban élő házastársa is</a:t>
            </a:r>
            <a:r>
              <a:rPr lang="hu-HU" sz="2400" dirty="0" smtClean="0">
                <a:latin typeface="+mj-lt"/>
              </a:rPr>
              <a:t>. Ez azt jelenti, hogy </a:t>
            </a:r>
            <a:r>
              <a:rPr lang="hu-HU" sz="2400" dirty="0" smtClean="0">
                <a:solidFill>
                  <a:schemeClr val="accent2"/>
                </a:solidFill>
                <a:latin typeface="+mj-lt"/>
              </a:rPr>
              <a:t>a nevelőszülő</a:t>
            </a:r>
            <a:r>
              <a:rPr lang="hu-HU" sz="2400" dirty="0" smtClean="0">
                <a:latin typeface="+mj-lt"/>
              </a:rPr>
              <a:t>, </a:t>
            </a:r>
            <a:r>
              <a:rPr lang="hu-HU" sz="2400" dirty="0" smtClean="0">
                <a:solidFill>
                  <a:schemeClr val="accent2"/>
                </a:solidFill>
                <a:latin typeface="+mj-lt"/>
              </a:rPr>
              <a:t>a gyám </a:t>
            </a:r>
            <a:r>
              <a:rPr lang="hu-HU" sz="2400" dirty="0" smtClean="0">
                <a:latin typeface="+mj-lt"/>
              </a:rPr>
              <a:t>házastársa is jogosult lesz a családi kedvezményre akkor, ha közös háztartásban élnek. </a:t>
            </a:r>
            <a:r>
              <a:rPr lang="hu-HU" sz="2400" i="1" dirty="0" smtClean="0">
                <a:latin typeface="+mj-lt"/>
              </a:rPr>
              <a:t>[29/A. § (3) bekezdés a) pont]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400" dirty="0" smtClean="0">
                <a:latin typeface="+mj-lt"/>
              </a:rPr>
              <a:t>A 2015-ös évről készült adóbevallásban, munkáltatói elszámolásban az eltartottak </a:t>
            </a:r>
            <a:r>
              <a:rPr lang="hu-HU" sz="2400" dirty="0" smtClean="0">
                <a:solidFill>
                  <a:schemeClr val="accent2"/>
                </a:solidFill>
                <a:latin typeface="+mj-lt"/>
              </a:rPr>
              <a:t>adóazonosító jelét </a:t>
            </a:r>
            <a:r>
              <a:rPr lang="hu-HU" sz="2400" dirty="0" smtClean="0">
                <a:latin typeface="+mj-lt"/>
              </a:rPr>
              <a:t>fel kell tüntetni, vagyis a természetes azonosítók már nem elegendők. </a:t>
            </a:r>
            <a:r>
              <a:rPr lang="hu-HU" sz="2400" i="1" dirty="0" smtClean="0">
                <a:latin typeface="+mj-lt"/>
              </a:rPr>
              <a:t>[29/B. § (2), 84/ZS. § (5) bekezdések]</a:t>
            </a:r>
          </a:p>
        </p:txBody>
      </p:sp>
    </p:spTree>
    <p:extLst>
      <p:ext uri="{BB962C8B-B14F-4D97-AF65-F5344CB8AC3E}">
        <p14:creationId xmlns:p14="http://schemas.microsoft.com/office/powerpoint/2010/main" val="23636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latin typeface="Arial Black" panose="020B0A04020102020204" pitchFamily="34" charset="0"/>
              </a:rPr>
              <a:t>CSALÁDI KEDVEZMÉNY, 2015 </a:t>
            </a:r>
            <a:r>
              <a:rPr lang="hu-HU" sz="3200" b="1" dirty="0" smtClean="0">
                <a:latin typeface="Arial Black" panose="020B0A04020102020204" pitchFamily="34" charset="0"/>
              </a:rPr>
              <a:t>(2)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5001420"/>
          </a:xfrm>
        </p:spPr>
        <p:txBody>
          <a:bodyPr/>
          <a:lstStyle/>
          <a:p>
            <a:pPr marL="0" lvl="0" indent="0" algn="just">
              <a:buNone/>
            </a:pPr>
            <a:r>
              <a:rPr lang="hu-HU" sz="2400" dirty="0" smtClean="0">
                <a:solidFill>
                  <a:srgbClr val="993300"/>
                </a:solidFill>
              </a:rPr>
              <a:t> 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u-HU" sz="2400" dirty="0">
                <a:solidFill>
                  <a:srgbClr val="993300"/>
                </a:solidFill>
              </a:rPr>
              <a:t>Arra a jogosultsági hónapra, amelyre a jogosult vagy házastársa, élettársa </a:t>
            </a:r>
            <a:r>
              <a:rPr lang="hu-HU" sz="2400" dirty="0">
                <a:solidFill>
                  <a:schemeClr val="accent2"/>
                </a:solidFill>
              </a:rPr>
              <a:t>az egyedülállók családi pótlékát veszi igénybe</a:t>
            </a:r>
            <a:r>
              <a:rPr lang="hu-HU" sz="2400" dirty="0">
                <a:solidFill>
                  <a:srgbClr val="993300"/>
                </a:solidFill>
              </a:rPr>
              <a:t>, arra a hónapra a családi kedvezmény nem osztható meg</a:t>
            </a:r>
            <a:r>
              <a:rPr lang="hu-HU" sz="2400" dirty="0" smtClean="0">
                <a:solidFill>
                  <a:srgbClr val="993300"/>
                </a:solidFill>
              </a:rPr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hu-HU" sz="2400" dirty="0">
              <a:solidFill>
                <a:srgbClr val="993300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hu-HU" sz="2400" dirty="0">
                <a:solidFill>
                  <a:srgbClr val="993300"/>
                </a:solidFill>
              </a:rPr>
              <a:t>2015. január 1-jétől már nem csak az adóelőleget megállapító munkáltató részére tehető nyilatkozat a családi kedvezmény érvényesítésére, hanem a </a:t>
            </a:r>
            <a:r>
              <a:rPr lang="hu-HU" sz="2400" dirty="0">
                <a:solidFill>
                  <a:schemeClr val="accent2"/>
                </a:solidFill>
              </a:rPr>
              <a:t>rendszeres jövedelmet juttató kifizetőnek is</a:t>
            </a:r>
            <a:r>
              <a:rPr lang="hu-HU" sz="2400" dirty="0">
                <a:solidFill>
                  <a:srgbClr val="993300"/>
                </a:solidFill>
              </a:rPr>
              <a:t>. Ez a rendelkezés a családi </a:t>
            </a:r>
            <a:r>
              <a:rPr lang="hu-HU" sz="2400" dirty="0">
                <a:solidFill>
                  <a:schemeClr val="accent2"/>
                </a:solidFill>
              </a:rPr>
              <a:t>járulék</a:t>
            </a:r>
            <a:r>
              <a:rPr lang="hu-HU" sz="2400" dirty="0">
                <a:solidFill>
                  <a:srgbClr val="993300"/>
                </a:solidFill>
              </a:rPr>
              <a:t>kedvezményre is alkalmazható</a:t>
            </a:r>
            <a:r>
              <a:rPr lang="hu-HU" sz="2400" dirty="0" smtClean="0">
                <a:solidFill>
                  <a:srgbClr val="993300"/>
                </a:solidFill>
              </a:rPr>
              <a:t>. </a:t>
            </a:r>
            <a:r>
              <a:rPr lang="hu-HU" sz="2400" i="1" dirty="0" smtClean="0">
                <a:solidFill>
                  <a:srgbClr val="993300"/>
                </a:solidFill>
              </a:rPr>
              <a:t>[48. § (3) bekezdés]</a:t>
            </a:r>
            <a:endParaRPr lang="hu-HU" sz="2400" i="1" dirty="0">
              <a:solidFill>
                <a:srgbClr val="993300"/>
              </a:solidFill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endParaRPr lang="hu-HU" sz="2000" dirty="0">
              <a:solidFill>
                <a:srgbClr val="9933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5588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CSALÁDI</a:t>
            </a:r>
            <a:r>
              <a:rPr lang="hu-HU" sz="3600" dirty="0" smtClean="0">
                <a:latin typeface="Arial Black" panose="020B0A04020102020204" pitchFamily="34" charset="0"/>
              </a:rPr>
              <a:t> KEDVEZMÉNY 2016. JANUÁR 1-JÉTŐL</a:t>
            </a:r>
            <a:endParaRPr lang="hu-HU" sz="3600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családi kedvezmény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egy, illetve három vagy több eltartott esetén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nem változik.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Két eltartott esetén </a:t>
            </a:r>
            <a:r>
              <a:rPr lang="hu-HU" sz="2000" dirty="0" smtClean="0">
                <a:latin typeface="+mj-lt"/>
              </a:rPr>
              <a:t>a családi kedvezmény kedvezményezett eltartottanként és havonta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>
                <a:latin typeface="+mj-lt"/>
              </a:rPr>
              <a:t>2016-ban  78 125 forint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>
                <a:latin typeface="+mj-lt"/>
              </a:rPr>
              <a:t>2017-ben  93 750 forint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>
                <a:latin typeface="+mj-lt"/>
              </a:rPr>
              <a:t>2018-ban 109 375 forint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>
                <a:latin typeface="+mj-lt"/>
              </a:rPr>
              <a:t>2019-től   125 000 forint</a:t>
            </a: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lesz.</a:t>
            </a:r>
          </a:p>
          <a:p>
            <a:pPr marL="0" indent="0" algn="just">
              <a:buNone/>
            </a:pPr>
            <a:endParaRPr lang="hu-HU" sz="2000" dirty="0" smtClean="0">
              <a:latin typeface="+mj-lt"/>
            </a:endParaRP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Az </a:t>
            </a:r>
            <a:r>
              <a:rPr lang="hu-HU" sz="2000" dirty="0">
                <a:latin typeface="+mj-lt"/>
              </a:rPr>
              <a:t>adóelőleg-nyilatkozatokon az eltartottak adóazonosító jelét kötelezően csak a </a:t>
            </a:r>
            <a:r>
              <a:rPr lang="hu-HU" sz="2000" dirty="0">
                <a:solidFill>
                  <a:srgbClr val="FF0000"/>
                </a:solidFill>
                <a:latin typeface="+mj-lt"/>
              </a:rPr>
              <a:t>2015. december 31-ét követően </a:t>
            </a:r>
            <a:r>
              <a:rPr lang="hu-HU" sz="2000" dirty="0">
                <a:latin typeface="+mj-lt"/>
              </a:rPr>
              <a:t>megtett nyilatkozatokon </a:t>
            </a:r>
            <a:r>
              <a:rPr lang="hu-HU" sz="2000" dirty="0" smtClean="0">
                <a:latin typeface="+mj-lt"/>
              </a:rPr>
              <a:t>kell </a:t>
            </a:r>
            <a:r>
              <a:rPr lang="hu-HU" sz="2000" dirty="0">
                <a:latin typeface="+mj-lt"/>
              </a:rPr>
              <a:t>feltüntetni</a:t>
            </a:r>
            <a:r>
              <a:rPr lang="hu-HU" sz="2000" dirty="0" smtClean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hu-HU" sz="2000" i="1" dirty="0" smtClean="0">
                <a:latin typeface="+mj-lt"/>
              </a:rPr>
              <a:t>[29/A. § (2) bekezdés]</a:t>
            </a:r>
            <a:endParaRPr lang="hu-HU" sz="2000" i="1" dirty="0">
              <a:latin typeface="+mj-lt"/>
            </a:endParaRPr>
          </a:p>
          <a:p>
            <a:pPr marL="0" indent="0" algn="just">
              <a:buNone/>
            </a:pP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924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ELSŐ HÁZASOK KEDVEZMÉNYE (1)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2015. január 1-jétől azok, akik</a:t>
            </a:r>
          </a:p>
          <a:p>
            <a:pPr algn="just"/>
            <a:r>
              <a:rPr lang="hu-HU" sz="2000" dirty="0" smtClean="0">
                <a:latin typeface="+mj-lt"/>
              </a:rPr>
              <a:t>2014. december 31-ét követően kötöttek házasságot és</a:t>
            </a:r>
          </a:p>
          <a:p>
            <a:pPr algn="just"/>
            <a:r>
              <a:rPr lang="hu-HU" sz="2000" dirty="0" smtClean="0">
                <a:latin typeface="+mj-lt"/>
              </a:rPr>
              <a:t>legalább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egyik</a:t>
            </a:r>
            <a:r>
              <a:rPr lang="hu-HU" sz="2000" dirty="0" smtClean="0">
                <a:latin typeface="+mj-lt"/>
              </a:rPr>
              <a:t>ük az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első</a:t>
            </a:r>
            <a:r>
              <a:rPr lang="hu-HU" sz="2000" dirty="0" smtClean="0">
                <a:latin typeface="+mj-lt"/>
              </a:rPr>
              <a:t> házasságát kötötte,</a:t>
            </a: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a házasságkötést követő hónaptól (első jogosultsági hónap) jogosultsági hónaponként </a:t>
            </a:r>
            <a:r>
              <a:rPr lang="hu-HU" sz="2000" b="1" dirty="0" smtClean="0">
                <a:solidFill>
                  <a:srgbClr val="FF0000"/>
                </a:solidFill>
                <a:latin typeface="+mj-lt"/>
              </a:rPr>
              <a:t>együttesen 31.250 forinttal </a:t>
            </a:r>
            <a:r>
              <a:rPr lang="hu-HU" sz="2000" dirty="0" smtClean="0">
                <a:latin typeface="+mj-lt"/>
              </a:rPr>
              <a:t>csökkenthetik az összevont adóalapjukat. (5.000 Ft „adókedvezmény”)</a:t>
            </a:r>
          </a:p>
          <a:p>
            <a:pPr marL="0" lvl="0" indent="0" algn="just">
              <a:buNone/>
            </a:pPr>
            <a:r>
              <a:rPr lang="hu-HU" sz="2000" b="1" dirty="0">
                <a:solidFill>
                  <a:srgbClr val="336600"/>
                </a:solidFill>
              </a:rPr>
              <a:t>Nincs korhoz kötve</a:t>
            </a:r>
            <a:r>
              <a:rPr lang="hu-HU" sz="2000" b="1" dirty="0" smtClean="0">
                <a:solidFill>
                  <a:srgbClr val="336600"/>
                </a:solidFill>
              </a:rPr>
              <a:t>!</a:t>
            </a:r>
            <a:endParaRPr lang="hu-HU" sz="2000" dirty="0" smtClean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kedvezményt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24 hónapon keresztül </a:t>
            </a:r>
            <a:r>
              <a:rPr lang="hu-HU" sz="2000" dirty="0" smtClean="0">
                <a:latin typeface="+mj-lt"/>
              </a:rPr>
              <a:t>vehetik igénybe. Ezen időtartamon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belül utolsó </a:t>
            </a:r>
            <a:r>
              <a:rPr lang="hu-HU" sz="2000" dirty="0" smtClean="0">
                <a:latin typeface="+mj-lt"/>
              </a:rPr>
              <a:t>jogosultsági hónap az a hónap, amelyet követően magzatra vagy gyermekre tekintettel nyílik meg a családi kedvezményre való (új) jogosultságuk.</a:t>
            </a:r>
          </a:p>
          <a:p>
            <a:pPr marL="0" indent="0" algn="just">
              <a:buNone/>
            </a:pPr>
            <a:endParaRPr lang="hu-HU" sz="20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Az első házasok kedvezménye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sorrendben megelőzi </a:t>
            </a:r>
            <a:r>
              <a:rPr lang="hu-HU" sz="2000" dirty="0" smtClean="0">
                <a:latin typeface="+mj-lt"/>
              </a:rPr>
              <a:t>a családi kedvezményt. A házasságba hozott gyermek nem zárja ki az első házasok kedvezményének az érvényesítését.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Ha nevelőszülőként válnak jogosulttá</a:t>
            </a:r>
            <a:r>
              <a:rPr lang="hu-HU" sz="2000" dirty="0" smtClean="0">
                <a:latin typeface="+mj-lt"/>
              </a:rPr>
              <a:t>: nem zárja ki.</a:t>
            </a:r>
            <a:endParaRPr lang="hu-HU" sz="20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Ha a házasság felbomlik</a:t>
            </a:r>
            <a:r>
              <a:rPr lang="hu-HU" sz="2000" dirty="0" smtClean="0">
                <a:latin typeface="+mj-lt"/>
              </a:rPr>
              <a:t>: tovább nem érvényesíthető.</a:t>
            </a:r>
          </a:p>
          <a:p>
            <a:pPr marL="0" indent="0" algn="just">
              <a:buNone/>
            </a:pPr>
            <a:endParaRPr lang="hu-HU" sz="2000" dirty="0" smtClean="0">
              <a:latin typeface="+mj-lt"/>
            </a:endParaRPr>
          </a:p>
          <a:p>
            <a:pPr marL="0" indent="0" algn="just">
              <a:buNone/>
            </a:pPr>
            <a:r>
              <a:rPr lang="hu-HU" sz="2000" dirty="0" smtClean="0">
                <a:latin typeface="+mj-lt"/>
              </a:rPr>
              <a:t>   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5791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ELSŐ HÁZASOK KEDVEZMÉNYE (2)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000" dirty="0"/>
              <a:t>A kedvezmény az összeg </a:t>
            </a:r>
            <a:r>
              <a:rPr lang="hu-HU" sz="2000" dirty="0">
                <a:solidFill>
                  <a:schemeClr val="accent2"/>
                </a:solidFill>
              </a:rPr>
              <a:t>megosztásával</a:t>
            </a:r>
            <a:r>
              <a:rPr lang="hu-HU" sz="2000" dirty="0"/>
              <a:t> érvényesíthető. Megosztásnak minősül az is, ha a kedvezményt csak egyikük veszi igénybe. Az év végi bevallásban, munkáltatói elszámolásban a kedvezmény érvényesítése független attól, hogy az </a:t>
            </a:r>
            <a:r>
              <a:rPr lang="hu-HU" sz="2000" dirty="0">
                <a:solidFill>
                  <a:schemeClr val="accent2"/>
                </a:solidFill>
              </a:rPr>
              <a:t>adóelőlegnél azt melyiküknél vették figyelembe</a:t>
            </a:r>
            <a:r>
              <a:rPr lang="hu-HU" sz="2000" dirty="0" smtClean="0"/>
              <a:t>.</a:t>
            </a:r>
          </a:p>
          <a:p>
            <a:pPr marL="0" indent="0" algn="just">
              <a:buNone/>
            </a:pPr>
            <a:r>
              <a:rPr lang="hu-HU" sz="2000" dirty="0" smtClean="0">
                <a:solidFill>
                  <a:srgbClr val="FF0000"/>
                </a:solidFill>
              </a:rPr>
              <a:t>A kedvezmény érvényesítésének feltétele </a:t>
            </a:r>
            <a:r>
              <a:rPr lang="hu-HU" sz="2000" dirty="0" smtClean="0"/>
              <a:t>az adóbevallásban, munkáltatói elszámolásban tett nyilatkozat, amely tartalmazza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/>
              <a:t>egymás adóazonosító jelét;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 smtClean="0"/>
              <a:t>a kedvezményt melyikük veszi igénybe vagy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hu-HU" sz="2000" dirty="0"/>
              <a:t>a</a:t>
            </a:r>
            <a:r>
              <a:rPr lang="hu-HU" sz="2000" dirty="0" smtClean="0"/>
              <a:t> megosztás tényét.</a:t>
            </a:r>
          </a:p>
          <a:p>
            <a:pPr marL="0" indent="0" algn="just">
              <a:buNone/>
            </a:pPr>
            <a:r>
              <a:rPr lang="hu-HU" sz="2000" dirty="0" smtClean="0"/>
              <a:t>A kedvezményt az adóelőlegnél a magánszemély nyilatkozata alapján a munkáltató, </a:t>
            </a:r>
            <a:r>
              <a:rPr lang="hu-HU" sz="2000" dirty="0" smtClean="0">
                <a:solidFill>
                  <a:schemeClr val="accent2"/>
                </a:solidFill>
              </a:rPr>
              <a:t>az összevont adóalapba tartozó rendszeres jövedelmet juttató </a:t>
            </a:r>
            <a:r>
              <a:rPr lang="hu-HU" sz="2000" dirty="0" smtClean="0">
                <a:solidFill>
                  <a:srgbClr val="FF0000"/>
                </a:solidFill>
              </a:rPr>
              <a:t>kifizető</a:t>
            </a:r>
            <a:r>
              <a:rPr lang="hu-HU" sz="2000" dirty="0" smtClean="0">
                <a:solidFill>
                  <a:schemeClr val="accent2"/>
                </a:solidFill>
              </a:rPr>
              <a:t> veheti figyelembe.</a:t>
            </a:r>
            <a:r>
              <a:rPr lang="hu-HU" sz="2000" dirty="0" smtClean="0"/>
              <a:t> A nyilatkozaton egymás nevét, adóazonosító jelét, a munkáltató, kifizető elnevezését és adószámát, valamint az érvényesíteni kívánt kedvezmény összegét is szerepeltetni kell. </a:t>
            </a:r>
          </a:p>
          <a:p>
            <a:pPr marL="0" indent="0" algn="just">
              <a:buNone/>
            </a:pPr>
            <a:r>
              <a:rPr lang="hu-HU" sz="2000" i="1" dirty="0" smtClean="0"/>
              <a:t>[48. § (2), (3a) bekezdések, 49. § (1), (4)-(5) bekezdések] </a:t>
            </a:r>
          </a:p>
          <a:p>
            <a:pPr marL="0" indent="0" algn="just">
              <a:buNone/>
            </a:pPr>
            <a:endParaRPr lang="hu-HU" sz="2000" i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hu-HU" sz="2000" b="1" dirty="0" smtClean="0">
                <a:solidFill>
                  <a:schemeClr val="accent2"/>
                </a:solidFill>
              </a:rPr>
              <a:t>Súlyos fogyatékosság esetén</a:t>
            </a:r>
            <a:r>
              <a:rPr lang="hu-HU" sz="2000" dirty="0" smtClean="0"/>
              <a:t>: a rendszeres jövedelmet juttató kifizető felé is lehet nyilatkozni!</a:t>
            </a:r>
            <a:endParaRPr lang="hu-HU" sz="2000" dirty="0"/>
          </a:p>
          <a:p>
            <a:pPr marL="0" indent="0">
              <a:buNone/>
            </a:pPr>
            <a:endParaRPr lang="hu-HU" sz="2100" dirty="0">
              <a:latin typeface="AdvI25d" panose="000004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957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NYUGDÍJBIZTOSÍTÁSI NYILATKOZAT (1)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073429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2014. január 1-jétől bevezetett újabb rendelkezési lehetőség 2015. január 1-jétől átalakul. Módosul a nyugdíjbiztosítási szerződés fogalom-meghatározása is.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rendelkezési jogosultság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továbbra is </a:t>
            </a:r>
            <a:r>
              <a:rPr lang="hu-HU" sz="2000" dirty="0" smtClean="0">
                <a:latin typeface="+mj-lt"/>
              </a:rPr>
              <a:t>a 2013. december 31-ét követően megkötött nyugdíjbiztosítási szerződések alapján gyakorolható. Továbbra sem jogosít a rendelkezési jog gyakorlására az olyan nyugdíjbiztosítási szerződés, amely a 2014. január 1-je előtt megkötött szerződés módosításával jön létre.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2015. január 1-jétől a Magyarországon vagy más </a:t>
            </a:r>
            <a:r>
              <a:rPr lang="hu-HU" sz="2000" dirty="0" err="1" smtClean="0">
                <a:latin typeface="+mj-lt"/>
              </a:rPr>
              <a:t>EGT-államban</a:t>
            </a:r>
            <a:r>
              <a:rPr lang="hu-HU" sz="2000" dirty="0" smtClean="0">
                <a:latin typeface="+mj-lt"/>
              </a:rPr>
              <a:t> letelepedett biztosítóval kötött nyugdíjbiztosítási szerződésre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az adóévben befizetett</a:t>
            </a:r>
            <a:r>
              <a:rPr lang="hu-HU" sz="2000" b="1" dirty="0" smtClean="0">
                <a:latin typeface="+mj-lt"/>
              </a:rPr>
              <a:t>, az adott naptári évben a nyugdíjbiztosítási szerződésen jóváírt összeg után </a:t>
            </a:r>
            <a:r>
              <a:rPr lang="hu-HU" sz="2000" dirty="0" smtClean="0">
                <a:latin typeface="+mj-lt"/>
              </a:rPr>
              <a:t>lehet  rendelkezési jogot gyakorolni.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Szerződőként befizetett díjnak minősül a más, kifizetőnek nem minősülő személy által fizetett adómentes díj, valamint az összevont adóalap részeként adóköteles díj is.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A nyugdíjbiztosításhoz mint alapbiztosításhoz kötött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kiegészítő biztosításokra fizetett díj nem része </a:t>
            </a:r>
            <a:r>
              <a:rPr lang="hu-HU" sz="2000" dirty="0" smtClean="0">
                <a:latin typeface="+mj-lt"/>
              </a:rPr>
              <a:t>a rendelkezés alapjául szolgáló összegnek.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sz="2000" dirty="0" smtClean="0">
                <a:latin typeface="+mj-lt"/>
              </a:rPr>
              <a:t>Ugyancsak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nem tehető </a:t>
            </a:r>
            <a:r>
              <a:rPr lang="hu-HU" sz="2000" dirty="0" smtClean="0">
                <a:latin typeface="+mj-lt"/>
              </a:rPr>
              <a:t>nyugdíjbiztosítási nyilatkozat alapbiztosítás kockázati díjrésze alapján akkor, ha annak összege az alapbiztosítás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díjának 10 százalékát meghaladja.    </a:t>
            </a:r>
            <a:endParaRPr lang="hu-HU" sz="2000" dirty="0">
              <a:solidFill>
                <a:schemeClr val="accent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44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600" dirty="0">
                <a:latin typeface="Arial Black" panose="020B0A04020102020204" pitchFamily="34" charset="0"/>
              </a:rPr>
              <a:t>NYUGDÍJBIZTOSÍTÁSI </a:t>
            </a:r>
            <a:r>
              <a:rPr lang="hu-HU" sz="3600" dirty="0" smtClean="0">
                <a:latin typeface="Arial Black" panose="020B0A04020102020204" pitchFamily="34" charset="0"/>
              </a:rPr>
              <a:t>NYILATKOZAT (2)</a:t>
            </a:r>
            <a:endParaRPr lang="hu-HU" sz="3600" dirty="0">
              <a:latin typeface="Arial Black" panose="020B0A04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hu-HU" sz="2000" dirty="0" smtClean="0">
                <a:latin typeface="+mj-lt"/>
              </a:rPr>
              <a:t>A nyugdíjbiztosítási nyilatkozaton tett összeg az előzőekben meghatározott rendelkezési alap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20 százaléka</a:t>
            </a:r>
            <a:r>
              <a:rPr lang="hu-HU" sz="2000" dirty="0" smtClean="0">
                <a:latin typeface="+mj-lt"/>
              </a:rPr>
              <a:t>, de legfeljebb az adóévben </a:t>
            </a:r>
            <a:r>
              <a:rPr lang="hu-HU" sz="2000" b="1" dirty="0" smtClean="0">
                <a:solidFill>
                  <a:schemeClr val="accent2"/>
                </a:solidFill>
                <a:latin typeface="+mj-lt"/>
              </a:rPr>
              <a:t>130 ezer forint lehet.</a:t>
            </a:r>
            <a:r>
              <a:rPr lang="hu-HU" sz="2000" dirty="0" smtClean="0">
                <a:latin typeface="+mj-lt"/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u-HU" sz="2000" dirty="0" smtClean="0">
                <a:latin typeface="+mj-lt"/>
              </a:rPr>
              <a:t>Amennyiben a magánszemély a nyugdíjbiztosítás mellett </a:t>
            </a:r>
            <a:r>
              <a:rPr lang="hu-HU" sz="2000" dirty="0" smtClean="0">
                <a:solidFill>
                  <a:schemeClr val="accent2"/>
                </a:solidFill>
                <a:latin typeface="+mj-lt"/>
              </a:rPr>
              <a:t>önkéntes pénztári és/vagy NYESZ-R nyilatkozatot is tesz</a:t>
            </a:r>
            <a:r>
              <a:rPr lang="hu-HU" sz="2000" dirty="0" smtClean="0">
                <a:latin typeface="+mj-lt"/>
              </a:rPr>
              <a:t>, akkor azok együttes összege nem haladhatja meg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a 280 ezer forintot</a:t>
            </a:r>
            <a:r>
              <a:rPr lang="hu-HU" sz="2000" dirty="0" smtClean="0">
                <a:latin typeface="+mj-lt"/>
              </a:rPr>
              <a:t>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u-HU" sz="2000" dirty="0" smtClean="0">
                <a:latin typeface="+mj-lt"/>
              </a:rPr>
              <a:t>Nem forintban fizetett díj esetén a rendelkezés alapjául szolgáló összeg forintra történő átszámolásakor az adóév utolsó napján érvényes MNB hivatalos devizaárfolyamon, az MNB hivatalos devizaárfolyam-lapján nem szereplő pénznem esetén az MNB által közzétett, euróban megadott árfolyamon kell számolni. Ez a rendelkezés már a 2014-es adóévre is alkalmazható.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u-HU" sz="2000" dirty="0" smtClean="0">
                <a:latin typeface="+mj-lt"/>
              </a:rPr>
              <a:t>A rendelkezési jogosultság a magánszemélyt az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első nyugdíjszolgáltatásnak </a:t>
            </a:r>
            <a:r>
              <a:rPr lang="hu-HU" sz="2000" dirty="0" smtClean="0">
                <a:latin typeface="+mj-lt"/>
              </a:rPr>
              <a:t>minősülő teljesítésig, de legfeljebb az öregségi </a:t>
            </a:r>
            <a:r>
              <a:rPr lang="hu-HU" sz="2000" dirty="0" smtClean="0">
                <a:solidFill>
                  <a:srgbClr val="FF0000"/>
                </a:solidFill>
                <a:latin typeface="+mj-lt"/>
              </a:rPr>
              <a:t>nyugdíjkorhatár eléréséig fizetett díj alapján </a:t>
            </a:r>
            <a:r>
              <a:rPr lang="hu-HU" sz="2000" dirty="0" smtClean="0">
                <a:latin typeface="+mj-lt"/>
              </a:rPr>
              <a:t>illeti meg. Nem tekintendő első nyugdíjszolgáltatásnak az egészségkárosodás miatti részteljesítés. </a:t>
            </a:r>
            <a:endParaRPr lang="hu-HU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700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lapértelmezett terv">
  <a:themeElements>
    <a:clrScheme name="">
      <a:dk1>
        <a:srgbClr val="993300"/>
      </a:dk1>
      <a:lt1>
        <a:srgbClr val="FFFFFF"/>
      </a:lt1>
      <a:dk2>
        <a:srgbClr val="336600"/>
      </a:dk2>
      <a:lt2>
        <a:srgbClr val="808080"/>
      </a:lt2>
      <a:accent1>
        <a:srgbClr val="FFFF99"/>
      </a:accent1>
      <a:accent2>
        <a:srgbClr val="3333CC"/>
      </a:accent2>
      <a:accent3>
        <a:srgbClr val="FFFFFF"/>
      </a:accent3>
      <a:accent4>
        <a:srgbClr val="822A00"/>
      </a:accent4>
      <a:accent5>
        <a:srgbClr val="FFFF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3321</Words>
  <Application>Microsoft Office PowerPoint</Application>
  <PresentationFormat>Diavetítés a képernyőre (4:3 oldalarány)</PresentationFormat>
  <Paragraphs>222</Paragraphs>
  <Slides>28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29" baseType="lpstr">
      <vt:lpstr>1_Alapértelmezett terv</vt:lpstr>
      <vt:lpstr>SZEMÉLYI JÖVEDELEMADÓ, KATA 2015. </vt:lpstr>
      <vt:lpstr>PowerPoint bemutató</vt:lpstr>
      <vt:lpstr>CSALÁDI KEDVEZMÉNY, 2015 (1)</vt:lpstr>
      <vt:lpstr>CSALÁDI KEDVEZMÉNY, 2015 (2)</vt:lpstr>
      <vt:lpstr>CSALÁDI KEDVEZMÉNY 2016. JANUÁR 1-JÉTŐL</vt:lpstr>
      <vt:lpstr>ELSŐ HÁZASOK KEDVEZMÉNYE (1)</vt:lpstr>
      <vt:lpstr>ELSŐ HÁZASOK KEDVEZMÉNYE (2)</vt:lpstr>
      <vt:lpstr>NYUGDÍJBIZTOSÍTÁSI NYILATKOZAT (1)</vt:lpstr>
      <vt:lpstr>NYUGDÍJBIZTOSÍTÁSI NYILATKOZAT (2)</vt:lpstr>
      <vt:lpstr>NYUGDÍJBIZTOSÍTÁSI NYILATKOZAT (3)</vt:lpstr>
      <vt:lpstr>NYUGDÍJBIZTOSÍTÁSI NYILATKOZAT (4)</vt:lpstr>
      <vt:lpstr>NYUGDÍJBIZTOSÍTÁSI NYILATKOZAT (5)</vt:lpstr>
      <vt:lpstr>NYUGDÍJBIZTOSÍTÁSI NYILATKOZAT (6)</vt:lpstr>
      <vt:lpstr>Egyes meghatározott és béren kívüli juttatások (1)</vt:lpstr>
      <vt:lpstr>Egyes meghatározott és béren kívüli juttatások (2)</vt:lpstr>
      <vt:lpstr>Egyes meghatározott és béren kívüli juttatások (3)</vt:lpstr>
      <vt:lpstr>Béren kívüli juttatások közterhének alakulása </vt:lpstr>
      <vt:lpstr>A két (éves) keretösszeg alakulása egymáshoz viszonyítva </vt:lpstr>
      <vt:lpstr>Egyes meghatározott és béren kívüli juttatások (4)</vt:lpstr>
      <vt:lpstr>A BIZTOSÍTÁSOKKAL KAPCSOLATOS MÓDOSÍTÁSOK (1)</vt:lpstr>
      <vt:lpstr>A BIZTOSÍTÁSOKKAL KAPCSOLATOS MÓDOSÍTÁSOK (2)</vt:lpstr>
      <vt:lpstr>Egyéb módosítások (1)</vt:lpstr>
      <vt:lpstr>Egyéb módosítások (2)</vt:lpstr>
      <vt:lpstr>Egyéni vállalkozókat érintő változások</vt:lpstr>
      <vt:lpstr>Őstermelőre irányadó változások (1)</vt:lpstr>
      <vt:lpstr>Őstermelőre irányadó változások (2)</vt:lpstr>
      <vt:lpstr>KISADÓZÓ VÁLLALKOZÁSOK TÉTELES ADÓJÁT ÉRINTŐ VÁLTOZÁSOK</vt:lpstr>
      <vt:lpstr>PowerPoint bemutató</vt:lpstr>
    </vt:vector>
  </TitlesOfParts>
  <Company>Nemzeti Adó- és Vámhivatal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SZEMÉLYI JÖVEDELEMADÓ, KATA, CÉGAUTÓADÓ  2015</dc:title>
  <dc:creator>Toldi Szilvia</dc:creator>
  <cp:lastModifiedBy>dr. Dencső Istvánné</cp:lastModifiedBy>
  <cp:revision>34</cp:revision>
  <cp:lastPrinted>2014-12-08T14:11:19Z</cp:lastPrinted>
  <dcterms:created xsi:type="dcterms:W3CDTF">2014-12-08T12:06:59Z</dcterms:created>
  <dcterms:modified xsi:type="dcterms:W3CDTF">2014-12-16T06:58:59Z</dcterms:modified>
</cp:coreProperties>
</file>